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9" r:id="rId4"/>
    <p:sldId id="259" r:id="rId5"/>
    <p:sldId id="289" r:id="rId6"/>
    <p:sldId id="280" r:id="rId7"/>
    <p:sldId id="262" r:id="rId8"/>
    <p:sldId id="263" r:id="rId9"/>
    <p:sldId id="264" r:id="rId10"/>
    <p:sldId id="266" r:id="rId11"/>
    <p:sldId id="267" r:id="rId12"/>
    <p:sldId id="291" r:id="rId13"/>
    <p:sldId id="287" r:id="rId14"/>
    <p:sldId id="281" r:id="rId15"/>
    <p:sldId id="290" r:id="rId16"/>
    <p:sldId id="270" r:id="rId17"/>
    <p:sldId id="284" r:id="rId18"/>
    <p:sldId id="282" r:id="rId19"/>
    <p:sldId id="271" r:id="rId20"/>
    <p:sldId id="272" r:id="rId21"/>
    <p:sldId id="283" r:id="rId22"/>
    <p:sldId id="273" r:id="rId23"/>
    <p:sldId id="274" r:id="rId24"/>
    <p:sldId id="277" r:id="rId25"/>
    <p:sldId id="292" r:id="rId26"/>
    <p:sldId id="286" r:id="rId27"/>
    <p:sldId id="288" r:id="rId28"/>
    <p:sldId id="293" r:id="rId29"/>
    <p:sldId id="278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DDDDD"/>
    <a:srgbClr val="F4E59C"/>
    <a:srgbClr val="C0C0C0"/>
    <a:srgbClr val="1D208F"/>
    <a:srgbClr val="211E54"/>
    <a:srgbClr val="B2B2B2"/>
    <a:srgbClr val="D476D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2" autoAdjust="0"/>
    <p:restoredTop sz="92027" autoAdjust="0"/>
  </p:normalViewPr>
  <p:slideViewPr>
    <p:cSldViewPr>
      <p:cViewPr>
        <p:scale>
          <a:sx n="66" d="100"/>
          <a:sy n="66" d="100"/>
        </p:scale>
        <p:origin x="-954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hesisproj\travelh2v\report\Final\ThongKeDuLieuThuThap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hesisproj\travelh2v\report\Final\ThongKeDuLieuThuThap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hesisproj\travelh2v\report\Final\ThongKeDuLieuThuThap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hesisproj\travelh2v\report\Final\ThongKeDuLieuThuThap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805555555555555"/>
          <c:y val="0"/>
          <c:w val="0.55000000000000004"/>
          <c:h val="0.91666666666666663"/>
        </c:manualLayout>
      </c:layout>
      <c:pieChart>
        <c:varyColors val="1"/>
        <c:ser>
          <c:idx val="0"/>
          <c:order val="0"/>
          <c:spPr>
            <a:pattFill prst="pct5">
              <a:fgClr>
                <a:srgbClr val="000000"/>
              </a:fgClr>
              <a:bgClr>
                <a:schemeClr val="tx1"/>
              </a:bgClr>
            </a:pattFill>
          </c:spPr>
          <c:dPt>
            <c:idx val="1"/>
            <c:bubble3D val="0"/>
            <c:spPr>
              <a:pattFill prst="ltUpDiag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2"/>
            <c:bubble3D val="0"/>
            <c:spPr>
              <a:pattFill prst="lgCheck">
                <a:fgClr>
                  <a:srgbClr val="000000"/>
                </a:fgClr>
                <a:bgClr>
                  <a:schemeClr val="tx1"/>
                </a:bgClr>
              </a:pattFill>
            </c:spPr>
          </c:dPt>
          <c:dLbls>
            <c:dLbl>
              <c:idx val="0"/>
              <c:layout>
                <c:manualLayout>
                  <c:x val="-5.3073359580052493E-2"/>
                  <c:y val="-0.2196720472440944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580734908136483E-2"/>
                  <c:y val="-4.938110236220472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9.7909711286089232E-2"/>
                  <c:y val="1.25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Period_of_day!$A$2:$A$4</c:f>
              <c:strCache>
                <c:ptCount val="3"/>
                <c:pt idx="0">
                  <c:v>Sáng</c:v>
                </c:pt>
                <c:pt idx="1">
                  <c:v>Tối</c:v>
                </c:pt>
                <c:pt idx="2">
                  <c:v>Trưa, chiều</c:v>
                </c:pt>
              </c:strCache>
            </c:strRef>
          </c:cat>
          <c:val>
            <c:numRef>
              <c:f>Period_of_day!$B$2:$B$4</c:f>
              <c:numCache>
                <c:formatCode>General</c:formatCode>
                <c:ptCount val="3"/>
                <c:pt idx="0">
                  <c:v>393</c:v>
                </c:pt>
                <c:pt idx="1">
                  <c:v>284</c:v>
                </c:pt>
                <c:pt idx="2">
                  <c:v>143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42560273607566"/>
          <c:y val="0.11342592592592593"/>
          <c:w val="0.80555584921108525"/>
          <c:h val="0.8055555555555555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pattFill prst="pct5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1"/>
            <c:bubble3D val="0"/>
            <c:spPr>
              <a:pattFill prst="lgCheck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2"/>
            <c:bubble3D val="0"/>
            <c:spPr>
              <a:pattFill prst="ltUpDiag">
                <a:fgClr>
                  <a:srgbClr val="000000"/>
                </a:fgClr>
                <a:bgClr>
                  <a:schemeClr val="tx1"/>
                </a:bgClr>
              </a:pattFill>
            </c:spPr>
          </c:dPt>
          <c:dLbls>
            <c:dLbl>
              <c:idx val="0"/>
              <c:layout>
                <c:manualLayout>
                  <c:x val="-1.0648148148148148E-2"/>
                  <c:y val="0.131939292818863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7.5157175120551881E-3"/>
                  <c:y val="-2.41779585236371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2.1893883904046878E-2"/>
                  <c:y val="9.8979258173207147E-3"/>
                </c:manualLayout>
              </c:layout>
              <c:tx>
                <c:rich>
                  <a:bodyPr/>
                  <a:lstStyle/>
                  <a:p>
                    <a:r>
                      <a:rPr lang="en-US" sz="1200" smtClean="0"/>
                      <a:t>Chi tiêu</a:t>
                    </a:r>
                    <a:r>
                      <a:rPr lang="en-US" sz="1200" baseline="0" smtClean="0"/>
                      <a:t> v</a:t>
                    </a:r>
                    <a:r>
                      <a:rPr lang="en-US" sz="1200" smtClean="0"/>
                      <a:t>ừa</a:t>
                    </a:r>
                    <a:r>
                      <a:rPr lang="en-US" sz="1200" baseline="0" smtClean="0"/>
                      <a:t> phải</a:t>
                    </a:r>
                    <a:r>
                      <a:rPr lang="vi-VN" sz="1200"/>
                      <a:t>
27%</a:t>
                    </a:r>
                    <a:endParaRPr lang="vi-VN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budget!$A$2:$A$4</c:f>
              <c:strCache>
                <c:ptCount val="3"/>
                <c:pt idx="0">
                  <c:v>Chi tiêu tiết kiệm</c:v>
                </c:pt>
                <c:pt idx="1">
                  <c:v>Chi tiêu sang trọng</c:v>
                </c:pt>
                <c:pt idx="2">
                  <c:v>Đảm bảo cho chất lượng</c:v>
                </c:pt>
              </c:strCache>
            </c:strRef>
          </c:cat>
          <c:val>
            <c:numRef>
              <c:f>budget!$B$2:$B$4</c:f>
              <c:numCache>
                <c:formatCode>General</c:formatCode>
                <c:ptCount val="3"/>
                <c:pt idx="0">
                  <c:v>487</c:v>
                </c:pt>
                <c:pt idx="1">
                  <c:v>115</c:v>
                </c:pt>
                <c:pt idx="2">
                  <c:v>218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pattFill prst="ltUpDiag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1"/>
            <c:bubble3D val="0"/>
            <c:spPr>
              <a:pattFill prst="lgGrid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2"/>
            <c:bubble3D val="0"/>
            <c:spPr>
              <a:pattFill prst="sphere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3"/>
            <c:bubble3D val="0"/>
            <c:spPr>
              <a:pattFill prst="pct5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4"/>
            <c:bubble3D val="0"/>
            <c:spPr>
              <a:pattFill prst="lgCheck">
                <a:fgClr>
                  <a:srgbClr val="000000"/>
                </a:fgClr>
                <a:bgClr>
                  <a:schemeClr val="tx1"/>
                </a:bgClr>
              </a:pattFill>
            </c:spPr>
          </c:dPt>
          <c:dLbls>
            <c:dLbl>
              <c:idx val="0"/>
              <c:layout>
                <c:manualLayout>
                  <c:x val="4.6657232019061357E-2"/>
                  <c:y val="0.1395188101487314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2.2531223040245037E-3"/>
                  <c:y val="1.1574074074074073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4.513228616851353E-2"/>
                  <c:y val="-2.93212306794983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3.2978707814949958E-2"/>
                  <c:y val="-9.4654418197725285E-2"/>
                </c:manualLayout>
              </c:layout>
              <c:tx>
                <c:rich>
                  <a:bodyPr/>
                  <a:lstStyle/>
                  <a:p>
                    <a:r>
                      <a:rPr lang="vi-VN">
                        <a:solidFill>
                          <a:schemeClr val="tx1"/>
                        </a:solidFill>
                      </a:rPr>
                      <a:t>Bạn bè/ đồng nghiệp
40%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-6.5353174154054144E-2"/>
                  <c:y val="8.4490740740740741E-2"/>
                </c:manualLayout>
              </c:layout>
              <c:tx>
                <c:rich>
                  <a:bodyPr/>
                  <a:lstStyle/>
                  <a:p>
                    <a:r>
                      <a:rPr lang="vi-VN">
                        <a:solidFill>
                          <a:schemeClr val="tx1"/>
                        </a:solidFill>
                      </a:rPr>
                      <a:t>Người yêu
17%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companion!$A$2:$A$6</c:f>
              <c:strCache>
                <c:ptCount val="5"/>
                <c:pt idx="0">
                  <c:v>Một mình</c:v>
                </c:pt>
                <c:pt idx="1">
                  <c:v>Trẻ em</c:v>
                </c:pt>
                <c:pt idx="2">
                  <c:v>Gia đình</c:v>
                </c:pt>
                <c:pt idx="3">
                  <c:v>Bạn bè/ đồng nghiệp</c:v>
                </c:pt>
                <c:pt idx="4">
                  <c:v>Người yêu</c:v>
                </c:pt>
              </c:strCache>
            </c:strRef>
          </c:cat>
          <c:val>
            <c:numRef>
              <c:f>companion!$B$2:$B$6</c:f>
              <c:numCache>
                <c:formatCode>General</c:formatCode>
                <c:ptCount val="5"/>
                <c:pt idx="0">
                  <c:v>192</c:v>
                </c:pt>
                <c:pt idx="1">
                  <c:v>26</c:v>
                </c:pt>
                <c:pt idx="2">
                  <c:v>139</c:v>
                </c:pt>
                <c:pt idx="3">
                  <c:v>324</c:v>
                </c:pt>
                <c:pt idx="4">
                  <c:v>139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36099333737128"/>
          <c:y val="5.347715439384669E-2"/>
          <c:w val="0.59536114476075108"/>
          <c:h val="0.7723601511417645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pattFill prst="ltUpDiag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1"/>
            <c:bubble3D val="0"/>
            <c:spPr>
              <a:pattFill prst="lgCheck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2"/>
            <c:bubble3D val="0"/>
            <c:spPr>
              <a:pattFill prst="smGrid">
                <a:fgClr>
                  <a:srgbClr val="000000"/>
                </a:fgClr>
                <a:bgClr>
                  <a:schemeClr val="tx1"/>
                </a:bgClr>
              </a:pattFill>
            </c:spPr>
          </c:dPt>
          <c:dPt>
            <c:idx val="3"/>
            <c:bubble3D val="0"/>
            <c:spPr>
              <a:pattFill prst="pct5">
                <a:fgClr>
                  <a:srgbClr val="000000"/>
                </a:fgClr>
                <a:bgClr>
                  <a:schemeClr val="tx1"/>
                </a:bgClr>
              </a:pattFill>
            </c:spPr>
          </c:dPt>
          <c:dLbls>
            <c:dLbl>
              <c:idx val="0"/>
              <c:layout>
                <c:manualLayout>
                  <c:x val="4.6789681977686508E-2"/>
                  <c:y val="-5.770072010229490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400" smtClean="0"/>
                      <a:t>N</a:t>
                    </a:r>
                    <a:r>
                      <a:rPr lang="pl-PL" sz="1400" smtClean="0"/>
                      <a:t>hiều </a:t>
                    </a:r>
                    <a:r>
                      <a:rPr lang="pl-PL" sz="1400"/>
                      <a:t>mây
6%</a:t>
                    </a:r>
                    <a:endParaRPr lang="pl-PL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1.8499311887485735E-2"/>
                  <c:y val="-9.355833694293812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2.2052286177590792E-4"/>
                  <c:y val="0.20281983982771384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solidFill>
                          <a:schemeClr val="tx1"/>
                        </a:solidFill>
                      </a:rPr>
                      <a:t>Nắng
52%</a:t>
                    </a:r>
                    <a:endParaRPr lang="en-US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weather!$A$2:$A$5</c:f>
              <c:strCache>
                <c:ptCount val="4"/>
                <c:pt idx="0">
                  <c:v>Trong xanh</c:v>
                </c:pt>
                <c:pt idx="1">
                  <c:v>Âm u, nhiều mây</c:v>
                </c:pt>
                <c:pt idx="2">
                  <c:v>Mưa</c:v>
                </c:pt>
                <c:pt idx="3">
                  <c:v>Nắng</c:v>
                </c:pt>
              </c:strCache>
            </c:strRef>
          </c:cat>
          <c:val>
            <c:numRef>
              <c:f>weather!$B$2:$B$5</c:f>
              <c:numCache>
                <c:formatCode>General</c:formatCode>
                <c:ptCount val="4"/>
                <c:pt idx="0">
                  <c:v>309</c:v>
                </c:pt>
                <c:pt idx="1">
                  <c:v>47</c:v>
                </c:pt>
                <c:pt idx="2">
                  <c:v>36</c:v>
                </c:pt>
                <c:pt idx="3">
                  <c:v>428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CÁC PHÂN KHÚC DỮ LIỆU MẠNH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Sheet1!$H$4</c:f>
              <c:strCache>
                <c:ptCount val="1"/>
                <c:pt idx="0">
                  <c:v>MAE (dữ liệu cục bộ)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val>
            <c:numRef>
              <c:f>Sheet1!$H$5:$H$37</c:f>
              <c:numCache>
                <c:formatCode>General</c:formatCode>
                <c:ptCount val="33"/>
                <c:pt idx="0">
                  <c:v>0.43371999999999999</c:v>
                </c:pt>
                <c:pt idx="1">
                  <c:v>0.48457</c:v>
                </c:pt>
                <c:pt idx="2">
                  <c:v>0.56927000000000005</c:v>
                </c:pt>
                <c:pt idx="3">
                  <c:v>0.57842000000000005</c:v>
                </c:pt>
                <c:pt idx="4">
                  <c:v>0.60074000000000005</c:v>
                </c:pt>
                <c:pt idx="5">
                  <c:v>0.60994999999999999</c:v>
                </c:pt>
                <c:pt idx="6">
                  <c:v>0.61212</c:v>
                </c:pt>
                <c:pt idx="7">
                  <c:v>0.61438000000000004</c:v>
                </c:pt>
                <c:pt idx="8">
                  <c:v>0.61633000000000004</c:v>
                </c:pt>
                <c:pt idx="9">
                  <c:v>0.63944999999999996</c:v>
                </c:pt>
                <c:pt idx="10">
                  <c:v>0.67542999999999997</c:v>
                </c:pt>
                <c:pt idx="11">
                  <c:v>0.68347999999999998</c:v>
                </c:pt>
                <c:pt idx="12">
                  <c:v>0.69206000000000001</c:v>
                </c:pt>
                <c:pt idx="13">
                  <c:v>0.69549000000000005</c:v>
                </c:pt>
                <c:pt idx="14">
                  <c:v>0.71158999999999994</c:v>
                </c:pt>
                <c:pt idx="15">
                  <c:v>0.71413000000000004</c:v>
                </c:pt>
                <c:pt idx="16">
                  <c:v>0.71543999999999996</c:v>
                </c:pt>
                <c:pt idx="17">
                  <c:v>0.73028000000000004</c:v>
                </c:pt>
                <c:pt idx="18">
                  <c:v>0.74460999999999999</c:v>
                </c:pt>
                <c:pt idx="19">
                  <c:v>0.74948999999999999</c:v>
                </c:pt>
                <c:pt idx="20">
                  <c:v>0.78363000000000005</c:v>
                </c:pt>
                <c:pt idx="21">
                  <c:v>0.78476000000000001</c:v>
                </c:pt>
                <c:pt idx="22">
                  <c:v>0.81525999999999998</c:v>
                </c:pt>
                <c:pt idx="23">
                  <c:v>0.82394999999999996</c:v>
                </c:pt>
                <c:pt idx="24">
                  <c:v>0.83838000000000001</c:v>
                </c:pt>
                <c:pt idx="25">
                  <c:v>0.85680999999999996</c:v>
                </c:pt>
                <c:pt idx="26">
                  <c:v>0.86453999999999998</c:v>
                </c:pt>
                <c:pt idx="27">
                  <c:v>0.86741999999999997</c:v>
                </c:pt>
                <c:pt idx="28">
                  <c:v>0.89246000000000003</c:v>
                </c:pt>
                <c:pt idx="29">
                  <c:v>0.98585999999999996</c:v>
                </c:pt>
                <c:pt idx="30">
                  <c:v>1.11469</c:v>
                </c:pt>
                <c:pt idx="31">
                  <c:v>1.1355299999999999</c:v>
                </c:pt>
                <c:pt idx="32">
                  <c:v>1.1924999999999999</c:v>
                </c:pt>
              </c:numCache>
            </c:numRef>
          </c:val>
        </c:ser>
        <c:ser>
          <c:idx val="1"/>
          <c:order val="1"/>
          <c:tx>
            <c:strRef>
              <c:f>Sheet1!$I$4</c:f>
              <c:strCache>
                <c:ptCount val="1"/>
                <c:pt idx="0">
                  <c:v>MAE (dữ liệu toàn cục)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val>
            <c:numRef>
              <c:f>Sheet1!$I$5:$I$37</c:f>
              <c:numCache>
                <c:formatCode>General</c:formatCode>
                <c:ptCount val="33"/>
                <c:pt idx="0">
                  <c:v>0.44669999999999999</c:v>
                </c:pt>
                <c:pt idx="1">
                  <c:v>0.49132999999999999</c:v>
                </c:pt>
                <c:pt idx="2">
                  <c:v>0.57272999999999996</c:v>
                </c:pt>
                <c:pt idx="3">
                  <c:v>0.63944999999999996</c:v>
                </c:pt>
                <c:pt idx="4">
                  <c:v>0.61275000000000002</c:v>
                </c:pt>
                <c:pt idx="5">
                  <c:v>0.67334000000000005</c:v>
                </c:pt>
                <c:pt idx="6">
                  <c:v>0.61541999999999997</c:v>
                </c:pt>
                <c:pt idx="7">
                  <c:v>0.61941999999999997</c:v>
                </c:pt>
                <c:pt idx="8">
                  <c:v>0.61753999999999998</c:v>
                </c:pt>
                <c:pt idx="9">
                  <c:v>0.64539000000000002</c:v>
                </c:pt>
                <c:pt idx="10">
                  <c:v>0.81828999999999996</c:v>
                </c:pt>
                <c:pt idx="11">
                  <c:v>0.76044</c:v>
                </c:pt>
                <c:pt idx="12">
                  <c:v>0.90042999999999995</c:v>
                </c:pt>
                <c:pt idx="13">
                  <c:v>0.95582999999999996</c:v>
                </c:pt>
                <c:pt idx="14">
                  <c:v>0.76932</c:v>
                </c:pt>
                <c:pt idx="15">
                  <c:v>0.91596</c:v>
                </c:pt>
                <c:pt idx="16">
                  <c:v>0.71543999999999996</c:v>
                </c:pt>
                <c:pt idx="17">
                  <c:v>0.76854</c:v>
                </c:pt>
                <c:pt idx="18">
                  <c:v>0.88036000000000003</c:v>
                </c:pt>
                <c:pt idx="19">
                  <c:v>0.76366999999999996</c:v>
                </c:pt>
                <c:pt idx="20">
                  <c:v>0.96780999999999995</c:v>
                </c:pt>
                <c:pt idx="21">
                  <c:v>0.89334999999999998</c:v>
                </c:pt>
                <c:pt idx="22">
                  <c:v>0.81996000000000002</c:v>
                </c:pt>
                <c:pt idx="23">
                  <c:v>0.88522000000000001</c:v>
                </c:pt>
                <c:pt idx="24">
                  <c:v>0.91554999999999997</c:v>
                </c:pt>
                <c:pt idx="25">
                  <c:v>0.92657999999999996</c:v>
                </c:pt>
                <c:pt idx="26">
                  <c:v>1.04721</c:v>
                </c:pt>
                <c:pt idx="27">
                  <c:v>0.89478000000000002</c:v>
                </c:pt>
                <c:pt idx="28">
                  <c:v>1.05671</c:v>
                </c:pt>
                <c:pt idx="29">
                  <c:v>1.00841</c:v>
                </c:pt>
                <c:pt idx="30">
                  <c:v>1.17238</c:v>
                </c:pt>
                <c:pt idx="31">
                  <c:v>1.16709</c:v>
                </c:pt>
                <c:pt idx="32">
                  <c:v>1.19337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3569408"/>
        <c:axId val="33579392"/>
      </c:barChart>
      <c:catAx>
        <c:axId val="3356940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3579392"/>
        <c:crosses val="autoZero"/>
        <c:auto val="1"/>
        <c:lblAlgn val="ctr"/>
        <c:lblOffset val="100"/>
        <c:noMultiLvlLbl val="0"/>
      </c:catAx>
      <c:valAx>
        <c:axId val="33579392"/>
        <c:scaling>
          <c:orientation val="minMax"/>
          <c:max val="1.2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3356940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pattFill prst="pct50">
      <a:fgClr>
        <a:srgbClr val="000000"/>
      </a:fgClr>
      <a:bgClr>
        <a:srgbClr val="000000"/>
      </a:bgClr>
    </a:patt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800B3-9617-4538-8898-15612BC9EBFE}" type="datetimeFigureOut">
              <a:rPr lang="en-US" smtClean="0"/>
              <a:t>2/18/2012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132F6-B34F-448F-8B73-DEEE9795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066800" y="4648200"/>
            <a:ext cx="7543800" cy="8382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5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3429000" y="4267200"/>
            <a:ext cx="5181600" cy="457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477000"/>
            <a:ext cx="1371600" cy="1524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828800" y="6477000"/>
            <a:ext cx="838200" cy="152400"/>
          </a:xfrm>
        </p:spPr>
        <p:txBody>
          <a:bodyPr/>
          <a:lstStyle>
            <a:lvl1pPr>
              <a:defRPr/>
            </a:lvl1pPr>
          </a:lstStyle>
          <a:p>
            <a:fld id="{A557F3D1-8D74-444E-8A8A-ECD70740605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gray">
          <a:xfrm>
            <a:off x="444500" y="6375400"/>
            <a:ext cx="5257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0" y="6221412"/>
            <a:ext cx="17907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987375"/>
            <a:ext cx="762000" cy="794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FB85D1-D0F0-41DD-A956-643097DDA81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4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66700"/>
            <a:ext cx="2057400" cy="6134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6700"/>
            <a:ext cx="6019800" cy="6134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CB2B9C-7ACF-4D79-AF7C-4A4CA10E13F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7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5E3117-1AE7-4ACC-839B-C69B4E3F6E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88CB06-C38E-454F-B932-4DDABA86238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EA446-2F36-4C8C-9C0B-AE3BB5AC213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8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D7A02-9E33-47F6-B66F-41C4B4A93D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767B3E-DD85-4BA0-B6F8-040D873244A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CBEE3-1AE9-4D6C-993B-527A8F067DB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3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F72CC-CB2E-4D20-B91E-0AA8524F28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8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2F55D-BE96-4F61-8300-CB46F6AFDB1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397625"/>
            <a:ext cx="1790700" cy="3079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3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66700"/>
            <a:ext cx="727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9400" y="6515100"/>
            <a:ext cx="1219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19800" y="6397625"/>
            <a:ext cx="17907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98600" y="6515100"/>
            <a:ext cx="1295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4DF6EF32-F62F-4E88-84E6-506F77E7449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7" name="Line 33"/>
          <p:cNvSpPr>
            <a:spLocks noChangeShapeType="1"/>
          </p:cNvSpPr>
          <p:nvPr/>
        </p:nvSpPr>
        <p:spPr bwMode="auto">
          <a:xfrm>
            <a:off x="304800" y="6553200"/>
            <a:ext cx="57150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987375"/>
            <a:ext cx="762000" cy="79442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038600"/>
            <a:ext cx="7543800" cy="838200"/>
          </a:xfrm>
        </p:spPr>
        <p:txBody>
          <a:bodyPr/>
          <a:lstStyle/>
          <a:p>
            <a:r>
              <a:rPr lang="en-US" sz="2800" smtClean="0"/>
              <a:t>ỨNG DỤNG </a:t>
            </a:r>
            <a:r>
              <a:rPr lang="en-US" sz="2800"/>
              <a:t>HỖ TRỢ KHÁCH DU LỊCH </a:t>
            </a:r>
            <a:r>
              <a:rPr lang="en-US" sz="2800" smtClean="0"/>
              <a:t>TRÊN </a:t>
            </a:r>
            <a:r>
              <a:rPr lang="en-US" sz="2800"/>
              <a:t>ANDROID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5105400"/>
            <a:ext cx="5181600" cy="457200"/>
          </a:xfrm>
        </p:spPr>
        <p:txBody>
          <a:bodyPr/>
          <a:lstStyle/>
          <a:p>
            <a:pPr algn="ctr"/>
            <a:r>
              <a:rPr lang="en-US" sz="1600" i="1" u="sng" smtClean="0">
                <a:solidFill>
                  <a:schemeClr val="tx1"/>
                </a:solidFill>
              </a:rPr>
              <a:t>Nhóm SV thực hiện:</a:t>
            </a: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Nguyễn Minh Hiếu – 07520117</a:t>
            </a: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Lê Trọng Hiếu - 07520119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 bwMode="gray">
          <a:xfrm>
            <a:off x="-609600" y="51054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None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600" i="1" u="sng" smtClean="0">
                <a:solidFill>
                  <a:schemeClr val="tx1"/>
                </a:solidFill>
              </a:rPr>
              <a:t>GV hướng dẫn:</a:t>
            </a:r>
            <a:r>
              <a:rPr lang="en-US" sz="1600" u="sng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ThS. Huỳnh Hữu Việt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641" y="6412468"/>
            <a:ext cx="553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Trường ĐH Công Nghệ Thông Tin – ĐHQG TP.HCM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57F3D1-8D74-444E-8A8A-ECD70740605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181600"/>
          </a:xfrm>
        </p:spPr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Quan tâm đến các chiều ngữ cảnh </a:t>
            </a:r>
            <a:r>
              <a:rPr lang="en-US" sz="2400" i="1" smtClean="0">
                <a:solidFill>
                  <a:srgbClr val="FFC000"/>
                </a:solidFill>
              </a:rPr>
              <a:t>(context)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400" smtClean="0">
              <a:solidFill>
                <a:schemeClr val="tx1"/>
              </a:solidFill>
            </a:endParaRPr>
          </a:p>
          <a:p>
            <a:pPr algn="just"/>
            <a:endParaRPr lang="en-US" sz="2400" smtClean="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Thông tin ngữ cảnh (thời gian, thời tiết, tâm trạng, bạn đồng hành …) ảnh hưởng đến đánh giá của người dùng.</a:t>
            </a:r>
          </a:p>
          <a:p>
            <a:pPr marL="0" indent="0" algn="just">
              <a:buNone/>
            </a:pPr>
            <a:endParaRPr lang="en-US" sz="2400" i="1" u="sng" smtClean="0"/>
          </a:p>
          <a:p>
            <a:pPr marL="0" indent="0" algn="just">
              <a:buNone/>
            </a:pPr>
            <a:r>
              <a:rPr lang="en-US" sz="2400" i="1" u="sng" smtClean="0">
                <a:solidFill>
                  <a:schemeClr val="tx1"/>
                </a:solidFill>
              </a:rPr>
              <a:t>Ví dụ: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 smtClean="0"/>
              <a:t>Đi Đầm Sen với người yêu → đánh giá 5.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 smtClean="0"/>
              <a:t>Đi Đầm Sen </a:t>
            </a:r>
            <a:r>
              <a:rPr lang="en-US" sz="2400"/>
              <a:t>với </a:t>
            </a:r>
            <a:r>
              <a:rPr lang="en-US" sz="2400" smtClean="0"/>
              <a:t>em </a:t>
            </a:r>
            <a:r>
              <a:rPr lang="en-US" sz="2400"/>
              <a:t>trai → đánh giá </a:t>
            </a:r>
            <a:r>
              <a:rPr lang="en-US" sz="2400" smtClean="0"/>
              <a:t>4.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 smtClean="0"/>
              <a:t>Đi tắm biển buổi </a:t>
            </a:r>
            <a:r>
              <a:rPr lang="en-US" sz="2400"/>
              <a:t>sáng → </a:t>
            </a:r>
            <a:r>
              <a:rPr lang="en-US" sz="2400" smtClean="0"/>
              <a:t>đánh giá 5.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 smtClean="0"/>
              <a:t>Đi tắm biển buổi </a:t>
            </a:r>
            <a:r>
              <a:rPr lang="en-US" sz="2400"/>
              <a:t>trưa → </a:t>
            </a:r>
            <a:r>
              <a:rPr lang="en-US" sz="2400" smtClean="0"/>
              <a:t>đánh giá 3.</a:t>
            </a:r>
            <a:endParaRPr lang="en-US" sz="2400"/>
          </a:p>
          <a:p>
            <a:pPr algn="just"/>
            <a:endParaRPr lang="en-US" sz="240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40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92310" y="1752600"/>
            <a:ext cx="5325496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400" i="1" smtClean="0">
                <a:solidFill>
                  <a:schemeClr val="tx1"/>
                </a:solidFill>
              </a:rPr>
              <a:t>(Users </a:t>
            </a:r>
            <a:r>
              <a:rPr lang="en-US" sz="2400" smtClean="0">
                <a:solidFill>
                  <a:schemeClr val="tx1"/>
                </a:solidFill>
              </a:rPr>
              <a:t>x</a:t>
            </a:r>
            <a:r>
              <a:rPr lang="en-US" sz="2400" i="1" smtClean="0">
                <a:solidFill>
                  <a:schemeClr val="tx1"/>
                </a:solidFill>
              </a:rPr>
              <a:t> Items x Contexts) </a:t>
            </a:r>
            <a:r>
              <a:rPr lang="en-US" sz="2400" i="1" smtClean="0">
                <a:solidFill>
                  <a:schemeClr val="tx1"/>
                </a:solidFill>
                <a:sym typeface="Wingdings"/>
              </a:rPr>
              <a:t></a:t>
            </a:r>
            <a:r>
              <a:rPr lang="en-US" sz="2400" i="1" smtClean="0">
                <a:solidFill>
                  <a:schemeClr val="tx1"/>
                </a:solidFill>
              </a:rPr>
              <a:t> Ratings</a:t>
            </a:r>
            <a:endParaRPr lang="en-US" sz="2400" i="1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88259" y="6019800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Không gian khuyến nghị 3 chiều (Users x Items x Time)</a:t>
            </a:r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3564618" y="1143000"/>
            <a:ext cx="2460626" cy="236220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3" spcCol="457200" rtlCol="0" anchor="ctr">
            <a:normAutofit/>
          </a:bodyPr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038600" y="1143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95800" y="1143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958303" y="1143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426248" y="1580128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426248" y="2021344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426248" y="2458472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53776" y="1513964"/>
            <a:ext cx="0" cy="17626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867400" y="1308410"/>
            <a:ext cx="0" cy="17626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038600" y="1752600"/>
            <a:ext cx="0" cy="1752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95800" y="1747568"/>
            <a:ext cx="0" cy="1752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58303" y="1761833"/>
            <a:ext cx="0" cy="17526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564618" y="2189728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564618" y="2623868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564618" y="3068072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792146" y="1513964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980236" y="1308410"/>
            <a:ext cx="18616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86600" y="2139434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R(101,3,1) = 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635693" y="3554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04920" y="3554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550080" y="3554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035822" y="3565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36867" y="34899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685413" y="3254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879395" y="30666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2971800" y="18203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101</a:t>
            </a:r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971800" y="227380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102</a:t>
            </a:r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71800" y="270171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103</a:t>
            </a:r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971800" y="312057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104</a:t>
            </a:r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736308" y="239394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Du khách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81400" y="4038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Địa điểm du lịch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701914" y="365760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Thời gian</a:t>
            </a:r>
            <a:endParaRPr lang="en-US">
              <a:solidFill>
                <a:srgbClr val="FFC000"/>
              </a:solidFill>
            </a:endParaRPr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81229"/>
              </p:ext>
            </p:extLst>
          </p:nvPr>
        </p:nvGraphicFramePr>
        <p:xfrm>
          <a:off x="685800" y="2879554"/>
          <a:ext cx="1616172" cy="1387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086"/>
                <a:gridCol w="808086"/>
              </a:tblGrid>
              <a:tr h="153644">
                <a:tc>
                  <a:txBody>
                    <a:bodyPr/>
                    <a:lstStyle/>
                    <a:p>
                      <a:r>
                        <a:rPr lang="en-US" sz="1200" smtClean="0"/>
                        <a:t>Id</a:t>
                      </a:r>
                      <a:endParaRPr lang="en-US" sz="1200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Name</a:t>
                      </a:r>
                      <a:endParaRPr lang="en-US" sz="1200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101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An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102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Bình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103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Chi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  <a:tr h="28636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104</a:t>
                      </a:r>
                      <a:endParaRPr lang="en-US" sz="1200" b="1"/>
                    </a:p>
                  </a:txBody>
                  <a:tcPr marL="59290" marR="59290" marT="29645" marB="29645"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Dũng</a:t>
                      </a:r>
                      <a:endParaRPr lang="en-US" sz="1200" b="1"/>
                    </a:p>
                  </a:txBody>
                  <a:tcPr marL="59290" marR="59290" marT="29645" marB="29645"/>
                </a:tc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57906"/>
              </p:ext>
            </p:extLst>
          </p:nvPr>
        </p:nvGraphicFramePr>
        <p:xfrm>
          <a:off x="6843597" y="3202895"/>
          <a:ext cx="215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23"/>
                <a:gridCol w="1075923"/>
              </a:tblGrid>
              <a:tr h="267660">
                <a:tc>
                  <a:txBody>
                    <a:bodyPr/>
                    <a:lstStyle/>
                    <a:p>
                      <a:r>
                        <a:rPr lang="en-US" sz="1200" smtClean="0"/>
                        <a:t>Id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Name</a:t>
                      </a:r>
                      <a:endParaRPr lang="en-US" sz="1200"/>
                    </a:p>
                  </a:txBody>
                  <a:tcPr/>
                </a:tc>
              </a:tr>
              <a:tr h="242883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Trong tuần</a:t>
                      </a:r>
                      <a:endParaRPr lang="en-US" sz="1200" b="1"/>
                    </a:p>
                  </a:txBody>
                  <a:tcPr/>
                </a:tc>
              </a:tr>
              <a:tr h="242883">
                <a:tc>
                  <a:txBody>
                    <a:bodyPr/>
                    <a:lstStyle/>
                    <a:p>
                      <a:r>
                        <a:rPr lang="en-US" sz="1200" b="1" smtClean="0"/>
                        <a:t>2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Cuối</a:t>
                      </a:r>
                      <a:r>
                        <a:rPr lang="en-US" sz="1200" b="1" baseline="0" smtClean="0"/>
                        <a:t> tuần</a:t>
                      </a:r>
                      <a:endParaRPr lang="en-US" sz="1200" b="1"/>
                    </a:p>
                  </a:txBody>
                  <a:tcPr/>
                </a:tc>
              </a:tr>
              <a:tr h="272249">
                <a:tc>
                  <a:txBody>
                    <a:bodyPr/>
                    <a:lstStyle/>
                    <a:p>
                      <a:r>
                        <a:rPr lang="en-US" sz="1200" b="1" smtClean="0"/>
                        <a:t>3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Ngày</a:t>
                      </a:r>
                      <a:r>
                        <a:rPr lang="en-US" sz="1200" b="1" baseline="0" smtClean="0"/>
                        <a:t> lễ</a:t>
                      </a:r>
                      <a:endParaRPr lang="en-US" sz="1200" b="1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86955"/>
              </p:ext>
            </p:extLst>
          </p:nvPr>
        </p:nvGraphicFramePr>
        <p:xfrm>
          <a:off x="3428998" y="4495800"/>
          <a:ext cx="22183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815"/>
                <a:gridCol w="1459500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smtClean="0"/>
                        <a:t>Id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Name</a:t>
                      </a:r>
                      <a:endParaRPr lang="en-US" sz="120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1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Bình</a:t>
                      </a:r>
                      <a:r>
                        <a:rPr lang="en-US" sz="1200" b="1" baseline="0" smtClean="0"/>
                        <a:t> Quới</a:t>
                      </a:r>
                      <a:endParaRPr lang="en-US" sz="1200" b="1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2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Văn</a:t>
                      </a:r>
                      <a:r>
                        <a:rPr lang="en-US" sz="1200" b="1" baseline="0" smtClean="0"/>
                        <a:t> Thánh</a:t>
                      </a:r>
                      <a:endParaRPr lang="en-US" sz="1200" b="1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3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Đầm</a:t>
                      </a:r>
                      <a:r>
                        <a:rPr lang="en-US" sz="1200" b="1" baseline="0" smtClean="0"/>
                        <a:t> Sen</a:t>
                      </a:r>
                      <a:endParaRPr lang="en-US" sz="1200" b="1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smtClean="0"/>
                        <a:t>4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smtClean="0"/>
                        <a:t>Chợ</a:t>
                      </a:r>
                      <a:r>
                        <a:rPr lang="en-US" sz="1200" b="1" baseline="0" smtClean="0"/>
                        <a:t> Bến Thành</a:t>
                      </a:r>
                      <a:endParaRPr lang="en-US" sz="12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4951328" y="1513964"/>
            <a:ext cx="695985" cy="667990"/>
          </a:xfrm>
          <a:prstGeom prst="cube">
            <a:avLst>
              <a:gd name="adj" fmla="val 329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5567903" y="1884928"/>
            <a:ext cx="1442497" cy="4412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038600" y="2643138"/>
            <a:ext cx="457200" cy="423517"/>
          </a:xfrm>
          <a:prstGeom prst="rect">
            <a:avLst/>
          </a:prstGeom>
          <a:solidFill>
            <a:schemeClr val="tx2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95800" y="3071046"/>
            <a:ext cx="457200" cy="423517"/>
          </a:xfrm>
          <a:prstGeom prst="rect">
            <a:avLst/>
          </a:prstGeom>
          <a:solidFill>
            <a:schemeClr val="tx2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00151"/>
              </p:ext>
            </p:extLst>
          </p:nvPr>
        </p:nvGraphicFramePr>
        <p:xfrm>
          <a:off x="1447800" y="990600"/>
          <a:ext cx="6096000" cy="500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/>
                <a:gridCol w="3535680"/>
              </a:tblGrid>
              <a:tr h="370326">
                <a:tc>
                  <a:txBody>
                    <a:bodyPr/>
                    <a:lstStyle/>
                    <a:p>
                      <a:r>
                        <a:rPr lang="en-US" sz="1400" b="1" smtClean="0"/>
                        <a:t>Ngữ</a:t>
                      </a:r>
                      <a:r>
                        <a:rPr lang="en-US" sz="1400" b="1" baseline="0" smtClean="0"/>
                        <a:t> cảnh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smtClean="0"/>
                        <a:t>Giá</a:t>
                      </a:r>
                      <a:r>
                        <a:rPr lang="en-US" sz="1400" b="1" baseline="0" smtClean="0"/>
                        <a:t> trị</a:t>
                      </a:r>
                      <a:endParaRPr lang="en-US" sz="1400" b="1"/>
                    </a:p>
                  </a:txBody>
                  <a:tcPr/>
                </a:tc>
              </a:tr>
              <a:tr h="1004445">
                <a:tc>
                  <a:txBody>
                    <a:bodyPr/>
                    <a:lstStyle/>
                    <a:p>
                      <a:r>
                        <a:rPr lang="en-US" sz="1400" b="1" smtClean="0"/>
                        <a:t>Bạn</a:t>
                      </a:r>
                      <a:r>
                        <a:rPr lang="en-US" sz="1400" b="1" baseline="0" smtClean="0"/>
                        <a:t> đồng hành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Một mình. </a:t>
                      </a:r>
                      <a:b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Bạn bè / đồng nghiệp.</a:t>
                      </a:r>
                    </a:p>
                    <a:p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 đình.</a:t>
                      </a:r>
                      <a:b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Người yêu.</a:t>
                      </a:r>
                      <a:b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Trẻ em.</a:t>
                      </a:r>
                    </a:p>
                    <a:p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(*)</a:t>
                      </a:r>
                      <a:endParaRPr lang="en-US" sz="1400" b="1"/>
                    </a:p>
                  </a:txBody>
                  <a:tcPr/>
                </a:tc>
              </a:tr>
              <a:tr h="639192">
                <a:tc>
                  <a:txBody>
                    <a:bodyPr/>
                    <a:lstStyle/>
                    <a:p>
                      <a:r>
                        <a:rPr lang="en-US" sz="1400" b="1" smtClean="0"/>
                        <a:t>Kinh phí</a:t>
                      </a:r>
                      <a:r>
                        <a:rPr lang="en-US" sz="1400" b="1" baseline="0" smtClean="0"/>
                        <a:t> du lịch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 tiêu tiết kiệm.</a:t>
                      </a:r>
                      <a:b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 tiêu vừa</a:t>
                      </a:r>
                      <a:r>
                        <a:rPr lang="pt-BR" sz="1400" b="1" kern="120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phải</a:t>
                      </a:r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b="1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 tiêu sang </a:t>
                      </a:r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trọng.</a:t>
                      </a:r>
                      <a:endParaRPr lang="pt-BR" sz="1400" b="1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4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(*)</a:t>
                      </a:r>
                      <a:endParaRPr lang="en-US" sz="1400" b="1"/>
                    </a:p>
                  </a:txBody>
                  <a:tcPr/>
                </a:tc>
              </a:tr>
              <a:tr h="821819">
                <a:tc>
                  <a:txBody>
                    <a:bodyPr/>
                    <a:lstStyle/>
                    <a:p>
                      <a:r>
                        <a:rPr lang="en-US" sz="1400" b="1" smtClean="0"/>
                        <a:t>Thời</a:t>
                      </a:r>
                      <a:r>
                        <a:rPr lang="en-US" sz="1400" b="1" baseline="0" smtClean="0"/>
                        <a:t> tiết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smtClean="0"/>
                        <a:t>Trong xanh.</a:t>
                      </a:r>
                    </a:p>
                    <a:p>
                      <a:r>
                        <a:rPr lang="en-US" sz="1400" b="1" smtClean="0"/>
                        <a:t>Nắng.</a:t>
                      </a:r>
                    </a:p>
                    <a:p>
                      <a:r>
                        <a:rPr lang="en-US" sz="1400" b="1" smtClean="0"/>
                        <a:t>Âm</a:t>
                      </a:r>
                      <a:r>
                        <a:rPr lang="en-US" sz="1400" b="1" baseline="0" smtClean="0"/>
                        <a:t> u, nhiều mây.</a:t>
                      </a:r>
                    </a:p>
                    <a:p>
                      <a:r>
                        <a:rPr lang="en-US" sz="1400" b="1" baseline="0" smtClean="0"/>
                        <a:t>Mưa.</a:t>
                      </a:r>
                    </a:p>
                    <a:p>
                      <a:r>
                        <a:rPr lang="en-US" sz="1400" b="1" baseline="0" smtClean="0"/>
                        <a:t>(*)</a:t>
                      </a:r>
                      <a:endParaRPr lang="en-US" sz="1400" b="1"/>
                    </a:p>
                  </a:txBody>
                  <a:tcPr/>
                </a:tc>
              </a:tr>
              <a:tr h="821819">
                <a:tc>
                  <a:txBody>
                    <a:bodyPr/>
                    <a:lstStyle/>
                    <a:p>
                      <a:r>
                        <a:rPr lang="en-US" sz="1400" b="1" smtClean="0"/>
                        <a:t>Thời</a:t>
                      </a:r>
                      <a:r>
                        <a:rPr lang="en-US" sz="1400" b="1" baseline="0" smtClean="0"/>
                        <a:t> gian </a:t>
                      </a:r>
                    </a:p>
                    <a:p>
                      <a:r>
                        <a:rPr lang="en-US" sz="1400" b="1" baseline="0" smtClean="0"/>
                        <a:t>(cấu trúc phân cấp)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smtClean="0"/>
                        <a:t>Ngày,</a:t>
                      </a:r>
                      <a:r>
                        <a:rPr lang="en-US" sz="1400" b="1" baseline="0" smtClean="0"/>
                        <a:t> tháng, năm.</a:t>
                      </a:r>
                    </a:p>
                    <a:p>
                      <a:r>
                        <a:rPr lang="en-US" sz="1400" b="1" baseline="0" smtClean="0"/>
                        <a:t>Buổi. (Sáng / chiều / tối / *)</a:t>
                      </a:r>
                    </a:p>
                    <a:p>
                      <a:r>
                        <a:rPr lang="en-US" sz="1400" b="1" baseline="0" smtClean="0"/>
                        <a:t>Tuần. (Trong tuần / cuối tuần / *)</a:t>
                      </a:r>
                    </a:p>
                    <a:p>
                      <a:r>
                        <a:rPr lang="en-US" sz="1400" b="1" baseline="0" smtClean="0"/>
                        <a:t>Mùa. (Xuân / hạ / thu / đông / *)</a:t>
                      </a:r>
                    </a:p>
                    <a:p>
                      <a:r>
                        <a:rPr lang="en-US" sz="1400" b="1" smtClean="0"/>
                        <a:t>(*)</a:t>
                      </a:r>
                      <a:endParaRPr lang="en-US" sz="14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7277100" cy="457200"/>
          </a:xfrm>
        </p:spPr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1371600" y="609600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(*): không quan tâm.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3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nhiều chiều</a:t>
            </a:r>
            <a:endParaRPr lang="en-US" sz="2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600" y="1295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0" y="1295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53200" y="1295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0600" y="333375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10000" y="333375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33375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600" y="5334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10000" y="5334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3200" y="5334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22860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10000" y="4343400"/>
            <a:ext cx="1981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5" idx="2"/>
            <a:endCxn id="17" idx="0"/>
          </p:cNvCxnSpPr>
          <p:nvPr/>
        </p:nvCxnSpPr>
        <p:spPr>
          <a:xfrm>
            <a:off x="1981200" y="1981200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11" idx="0"/>
          </p:cNvCxnSpPr>
          <p:nvPr/>
        </p:nvCxnSpPr>
        <p:spPr>
          <a:xfrm>
            <a:off x="1981200" y="2971800"/>
            <a:ext cx="0" cy="3619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4" idx="0"/>
          </p:cNvCxnSpPr>
          <p:nvPr/>
        </p:nvCxnSpPr>
        <p:spPr>
          <a:xfrm>
            <a:off x="1981200" y="4019550"/>
            <a:ext cx="0" cy="13144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  <a:endCxn id="12" idx="0"/>
          </p:cNvCxnSpPr>
          <p:nvPr/>
        </p:nvCxnSpPr>
        <p:spPr>
          <a:xfrm>
            <a:off x="4800600" y="1981200"/>
            <a:ext cx="0" cy="13525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  <a:endCxn id="18" idx="0"/>
          </p:cNvCxnSpPr>
          <p:nvPr/>
        </p:nvCxnSpPr>
        <p:spPr>
          <a:xfrm>
            <a:off x="4800600" y="4019550"/>
            <a:ext cx="0" cy="3238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15" idx="0"/>
          </p:cNvCxnSpPr>
          <p:nvPr/>
        </p:nvCxnSpPr>
        <p:spPr>
          <a:xfrm>
            <a:off x="4800600" y="5029200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13" idx="0"/>
          </p:cNvCxnSpPr>
          <p:nvPr/>
        </p:nvCxnSpPr>
        <p:spPr>
          <a:xfrm>
            <a:off x="7543800" y="1981200"/>
            <a:ext cx="0" cy="13525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2"/>
            <a:endCxn id="16" idx="0"/>
          </p:cNvCxnSpPr>
          <p:nvPr/>
        </p:nvCxnSpPr>
        <p:spPr>
          <a:xfrm>
            <a:off x="7543800" y="4019550"/>
            <a:ext cx="0" cy="13144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11786" y="1295400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Data</a:t>
            </a:r>
          </a:p>
          <a:p>
            <a:pPr algn="ctr"/>
            <a:r>
              <a:rPr lang="en-US" sz="1600" smtClean="0"/>
              <a:t>U x I x C x R</a:t>
            </a:r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4131186" y="1320140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Data</a:t>
            </a:r>
          </a:p>
          <a:p>
            <a:pPr algn="ctr"/>
            <a:r>
              <a:rPr lang="en-US" sz="1600" smtClean="0"/>
              <a:t>U x I x C x R</a:t>
            </a:r>
            <a:endParaRPr 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6874386" y="1295399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Data</a:t>
            </a:r>
          </a:p>
          <a:p>
            <a:pPr algn="ctr"/>
            <a:r>
              <a:rPr lang="en-US" sz="1600" smtClean="0"/>
              <a:t>U x I x C x R</a:t>
            </a:r>
            <a:endParaRPr lang="en-US" sz="1600"/>
          </a:p>
        </p:txBody>
      </p:sp>
      <p:sp>
        <p:nvSpPr>
          <p:cNvPr id="37" name="TextBox 36"/>
          <p:cNvSpPr txBox="1"/>
          <p:nvPr/>
        </p:nvSpPr>
        <p:spPr>
          <a:xfrm>
            <a:off x="892862" y="2276104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Contextualized Data</a:t>
            </a:r>
          </a:p>
          <a:p>
            <a:pPr algn="ctr"/>
            <a:r>
              <a:rPr lang="en-US" sz="1600" smtClean="0"/>
              <a:t>U x I x R</a:t>
            </a:r>
            <a:endParaRPr lang="en-US" sz="1600"/>
          </a:p>
        </p:txBody>
      </p:sp>
      <p:sp>
        <p:nvSpPr>
          <p:cNvPr id="38" name="TextBox 37"/>
          <p:cNvSpPr txBox="1"/>
          <p:nvPr/>
        </p:nvSpPr>
        <p:spPr>
          <a:xfrm>
            <a:off x="1180822" y="3377625"/>
            <a:ext cx="1608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2-Dimension</a:t>
            </a:r>
            <a:r>
              <a:rPr lang="en-US" sz="1600" smtClean="0"/>
              <a:t> </a:t>
            </a:r>
            <a:endParaRPr lang="en-US" sz="1600"/>
          </a:p>
          <a:p>
            <a:pPr algn="ctr"/>
            <a:r>
              <a:rPr lang="en-US" sz="1600" b="1" smtClean="0"/>
              <a:t>Recommender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0551" y="3377625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Multi-Dimension </a:t>
            </a:r>
            <a:br>
              <a:rPr lang="en-US" sz="1600" b="1" smtClean="0"/>
            </a:br>
            <a:r>
              <a:rPr lang="en-US" sz="1600" b="1" smtClean="0"/>
              <a:t>Recommender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88172" y="5334000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Contextual </a:t>
            </a:r>
          </a:p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3907567" y="5307568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Contextual </a:t>
            </a:r>
          </a:p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3" name="TextBox 42"/>
          <p:cNvSpPr txBox="1"/>
          <p:nvPr/>
        </p:nvSpPr>
        <p:spPr>
          <a:xfrm>
            <a:off x="6650767" y="5334000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Contextual </a:t>
            </a:r>
          </a:p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4" name="TextBox 43"/>
          <p:cNvSpPr txBox="1"/>
          <p:nvPr/>
        </p:nvSpPr>
        <p:spPr>
          <a:xfrm>
            <a:off x="3934601" y="4424690"/>
            <a:ext cx="1786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Recommendations</a:t>
            </a:r>
          </a:p>
          <a:p>
            <a:pPr algn="ctr"/>
            <a:r>
              <a:rPr lang="en-US" sz="1400"/>
              <a:t>i</a:t>
            </a:r>
            <a:r>
              <a:rPr lang="en-US" sz="1400" smtClean="0"/>
              <a:t>1, i2, i3 …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538118" y="19489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25294" y="39968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cxnSp>
        <p:nvCxnSpPr>
          <p:cNvPr id="48" name="Straight Arrow Connector 47"/>
          <p:cNvCxnSpPr>
            <a:stCxn id="45" idx="3"/>
          </p:cNvCxnSpPr>
          <p:nvPr/>
        </p:nvCxnSpPr>
        <p:spPr>
          <a:xfrm>
            <a:off x="838200" y="21336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16486" y="4181475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352800" y="39968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665706" y="41910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352800" y="4953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665706" y="51816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96000" y="4008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96000" y="43550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379086" y="4193143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79086" y="4539734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07086" y="838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(a)</a:t>
            </a: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67203" y="838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(b)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310403" y="8382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(c)</a:t>
            </a:r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996533" y="3377624"/>
            <a:ext cx="1608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2-Dimension</a:t>
            </a:r>
            <a:r>
              <a:rPr lang="en-US" sz="1600" smtClean="0"/>
              <a:t> </a:t>
            </a:r>
            <a:endParaRPr lang="en-US" sz="1600"/>
          </a:p>
          <a:p>
            <a:pPr algn="ctr"/>
            <a:r>
              <a:rPr lang="en-US" sz="1600" b="1" smtClean="0"/>
              <a:t>Recommender</a:t>
            </a:r>
          </a:p>
        </p:txBody>
      </p:sp>
    </p:spTree>
    <p:extLst>
      <p:ext uri="{BB962C8B-B14F-4D97-AF65-F5344CB8AC3E}">
        <p14:creationId xmlns:p14="http://schemas.microsoft.com/office/powerpoint/2010/main" val="362067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12259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>
                <a:solidFill>
                  <a:srgbClr val="FFFF00"/>
                </a:solidFill>
              </a:rPr>
              <a:t>Phương pháp thu giảm số chiều</a:t>
            </a:r>
            <a:endParaRPr lang="en-US" sz="2200">
              <a:solidFill>
                <a:srgbClr val="FFFF00"/>
              </a:solidFill>
            </a:endParaRPr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888708" y="897772"/>
            <a:ext cx="5289299" cy="2976760"/>
            <a:chOff x="1888708" y="897772"/>
            <a:chExt cx="5289299" cy="2976760"/>
          </a:xfrm>
        </p:grpSpPr>
        <p:sp>
          <p:nvSpPr>
            <p:cNvPr id="7" name="Cube 6"/>
            <p:cNvSpPr/>
            <p:nvPr/>
          </p:nvSpPr>
          <p:spPr>
            <a:xfrm>
              <a:off x="3478377" y="897772"/>
              <a:ext cx="2433701" cy="2362201"/>
            </a:xfrm>
            <a:prstGeom prst="cube">
              <a:avLst>
                <a:gd name="adj" fmla="val 2177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3" spcCol="457200" rtlCol="0" anchor="ctr">
              <a:normAutofit/>
            </a:bodyPr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3987795" y="897772"/>
              <a:ext cx="456833" cy="533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7" idx="0"/>
            </p:cNvCxnSpPr>
            <p:nvPr/>
          </p:nvCxnSpPr>
          <p:spPr>
            <a:xfrm flipV="1">
              <a:off x="4444995" y="897772"/>
              <a:ext cx="507405" cy="533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907498" y="897772"/>
              <a:ext cx="478564" cy="533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375443" y="1311517"/>
              <a:ext cx="536635" cy="5567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7" idx="5"/>
            </p:cNvCxnSpPr>
            <p:nvPr/>
          </p:nvCxnSpPr>
          <p:spPr>
            <a:xfrm flipV="1">
              <a:off x="5375443" y="1821700"/>
              <a:ext cx="536635" cy="4878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375443" y="2275575"/>
              <a:ext cx="536635" cy="4710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682148" y="1126372"/>
              <a:ext cx="0" cy="18312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55646" y="1431172"/>
              <a:ext cx="0" cy="18288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513813" y="1868300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513813" y="2302440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513813" y="2746644"/>
              <a:ext cx="1861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738671" y="1126372"/>
              <a:ext cx="194480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84888" y="323302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54115" y="323302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</a:t>
              </a:r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99275" y="323302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85017" y="324365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</a:t>
              </a:r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86062" y="3168477"/>
              <a:ext cx="110889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smtClean="0"/>
                <a:t>Trong tuần</a:t>
              </a:r>
              <a:endParaRPr lang="en-US" sz="15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27772" y="2802772"/>
              <a:ext cx="101021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smtClean="0"/>
                <a:t>Cuối tuần</a:t>
              </a:r>
              <a:endParaRPr lang="en-US" sz="15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20995" y="149896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U1</a:t>
              </a:r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20995" y="195237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U2</a:t>
              </a:r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20995" y="238028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U3</a:t>
              </a:r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20995" y="2799145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U4</a:t>
              </a:r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8708" y="209825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FFC000"/>
                  </a:solidFill>
                </a:rPr>
                <a:t>Du khách</a:t>
              </a:r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21921" y="2418223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FFC000"/>
                  </a:solidFill>
                </a:rPr>
                <a:t>Thời gian</a:t>
              </a:r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86200" y="350520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</a:rPr>
                <a:t>Đ</a:t>
              </a:r>
              <a:r>
                <a:rPr lang="en-US" smtClean="0">
                  <a:solidFill>
                    <a:srgbClr val="FFC000"/>
                  </a:solidFill>
                </a:rPr>
                <a:t>iểm du lịch</a:t>
              </a:r>
              <a:endParaRPr lang="en-US">
                <a:solidFill>
                  <a:srgbClr val="FFC000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998446" y="1405293"/>
              <a:ext cx="0" cy="18288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4907498" y="1422452"/>
              <a:ext cx="0" cy="18288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Left Arrow 157"/>
          <p:cNvSpPr/>
          <p:nvPr/>
        </p:nvSpPr>
        <p:spPr>
          <a:xfrm rot="18297722">
            <a:off x="1940735" y="3073452"/>
            <a:ext cx="687577" cy="445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Left Arrow 158"/>
          <p:cNvSpPr/>
          <p:nvPr/>
        </p:nvSpPr>
        <p:spPr>
          <a:xfrm rot="13865376">
            <a:off x="6751047" y="3027488"/>
            <a:ext cx="687577" cy="445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76200" y="3657600"/>
            <a:ext cx="4831299" cy="2883933"/>
            <a:chOff x="76200" y="3657600"/>
            <a:chExt cx="4831299" cy="2883933"/>
          </a:xfrm>
        </p:grpSpPr>
        <p:cxnSp>
          <p:nvCxnSpPr>
            <p:cNvPr id="221" name="Straight Connector 220"/>
            <p:cNvCxnSpPr>
              <a:stCxn id="152" idx="1"/>
              <a:endCxn id="152" idx="3"/>
            </p:cNvCxnSpPr>
            <p:nvPr/>
          </p:nvCxnSpPr>
          <p:spPr>
            <a:xfrm>
              <a:off x="2364356" y="3955788"/>
              <a:ext cx="0" cy="19198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/>
            <p:cNvGrpSpPr/>
            <p:nvPr/>
          </p:nvGrpSpPr>
          <p:grpSpPr>
            <a:xfrm>
              <a:off x="76200" y="3657600"/>
              <a:ext cx="4831299" cy="2883933"/>
              <a:chOff x="162486" y="3810000"/>
              <a:chExt cx="4662787" cy="2717023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1521836" y="5935686"/>
                <a:ext cx="326746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A</a:t>
                </a:r>
                <a:endParaRPr lang="en-US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991063" y="5935686"/>
                <a:ext cx="326746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B</a:t>
                </a:r>
                <a:endParaRPr lang="en-US"/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2436223" y="5935686"/>
                <a:ext cx="339122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C</a:t>
                </a:r>
                <a:endParaRPr lang="en-US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921965" y="5946319"/>
                <a:ext cx="339122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D</a:t>
                </a:r>
                <a:endParaRPr lang="en-US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3425765" y="5715000"/>
                <a:ext cx="1070216" cy="304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smtClean="0"/>
                  <a:t>Trong tuần</a:t>
                </a:r>
                <a:endParaRPr lang="en-US" sz="1500"/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857943" y="4201632"/>
                <a:ext cx="462889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U1</a:t>
                </a:r>
                <a:endParaRPr lang="en-US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857943" y="4655042"/>
                <a:ext cx="462889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U2</a:t>
                </a:r>
                <a:endParaRPr lang="en-US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857943" y="5082950"/>
                <a:ext cx="462889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U3</a:t>
                </a:r>
                <a:endParaRPr lang="en-US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857943" y="5501809"/>
                <a:ext cx="462889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U4</a:t>
                </a:r>
                <a:endParaRPr lang="en-US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162486" y="4599688"/>
                <a:ext cx="772308" cy="608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solidFill>
                      <a:srgbClr val="FFC000"/>
                    </a:solidFill>
                  </a:rPr>
                  <a:t>Du </a:t>
                </a:r>
                <a:br>
                  <a:rPr lang="en-US" smtClean="0">
                    <a:solidFill>
                      <a:srgbClr val="FFC000"/>
                    </a:solidFill>
                  </a:rPr>
                </a:br>
                <a:r>
                  <a:rPr lang="en-US" smtClean="0">
                    <a:solidFill>
                      <a:srgbClr val="FFC000"/>
                    </a:solidFill>
                  </a:rPr>
                  <a:t>khách</a:t>
                </a:r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1700653" y="6179066"/>
                <a:ext cx="1403521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solidFill>
                      <a:srgbClr val="FFC000"/>
                    </a:solidFill>
                  </a:rPr>
                  <a:t>Điểm du lịch</a:t>
                </a:r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152" name="Cube 151"/>
              <p:cNvSpPr/>
              <p:nvPr/>
            </p:nvSpPr>
            <p:spPr>
              <a:xfrm>
                <a:off x="1444566" y="3810000"/>
                <a:ext cx="2140322" cy="2089666"/>
              </a:xfrm>
              <a:prstGeom prst="cube">
                <a:avLst>
                  <a:gd name="adj" fmla="val 1344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3" spcCol="45720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3709510" y="5389377"/>
                <a:ext cx="1115763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solidFill>
                      <a:srgbClr val="FFC000"/>
                    </a:solidFill>
                  </a:rPr>
                  <a:t>Thời gian</a:t>
                </a:r>
                <a:endParaRPr lang="en-US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2883984" y="3962400"/>
              <a:ext cx="0" cy="19198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1894936" y="3945478"/>
              <a:ext cx="0" cy="19198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152" idx="2"/>
              <a:endCxn id="152" idx="4"/>
            </p:cNvCxnSpPr>
            <p:nvPr/>
          </p:nvCxnSpPr>
          <p:spPr>
            <a:xfrm>
              <a:off x="1404614" y="4915712"/>
              <a:ext cx="19194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1386755" y="4438086"/>
              <a:ext cx="19194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1386754" y="5396251"/>
              <a:ext cx="19194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12823" y="3955788"/>
            <a:ext cx="1911276" cy="1951562"/>
            <a:chOff x="1404614" y="4035647"/>
            <a:chExt cx="1911276" cy="1951562"/>
          </a:xfrm>
        </p:grpSpPr>
        <p:grpSp>
          <p:nvGrpSpPr>
            <p:cNvPr id="6" name="Group 5"/>
            <p:cNvGrpSpPr/>
            <p:nvPr/>
          </p:nvGrpSpPr>
          <p:grpSpPr>
            <a:xfrm>
              <a:off x="1404614" y="4035647"/>
              <a:ext cx="1911276" cy="488489"/>
              <a:chOff x="1404614" y="4035647"/>
              <a:chExt cx="1911276" cy="488489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404614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88535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362200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83904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1404614" y="4527550"/>
              <a:ext cx="1911276" cy="488489"/>
              <a:chOff x="1404614" y="4035647"/>
              <a:chExt cx="1911276" cy="488489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1404614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188535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2362200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83904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1404614" y="5010231"/>
              <a:ext cx="1911276" cy="488489"/>
              <a:chOff x="1404614" y="4035647"/>
              <a:chExt cx="1911276" cy="488489"/>
            </a:xfrm>
          </p:grpSpPr>
          <p:sp>
            <p:nvSpPr>
              <p:cNvPr id="212" name="Rectangle 211"/>
              <p:cNvSpPr/>
              <p:nvPr/>
            </p:nvSpPr>
            <p:spPr>
              <a:xfrm>
                <a:off x="1404614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88535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362200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283904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1404614" y="5498720"/>
              <a:ext cx="1911276" cy="488489"/>
              <a:chOff x="1404614" y="4035647"/>
              <a:chExt cx="1911276" cy="488489"/>
            </a:xfrm>
          </p:grpSpPr>
          <p:sp>
            <p:nvSpPr>
              <p:cNvPr id="217" name="Rectangle 216"/>
              <p:cNvSpPr/>
              <p:nvPr/>
            </p:nvSpPr>
            <p:spPr>
              <a:xfrm>
                <a:off x="1404614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88535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2362200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283904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x</a:t>
                </a:r>
                <a:endParaRPr lang="en-US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4343400" y="3581400"/>
            <a:ext cx="4813686" cy="2949112"/>
            <a:chOff x="-5881" y="3657600"/>
            <a:chExt cx="4813686" cy="2949112"/>
          </a:xfrm>
        </p:grpSpPr>
        <p:cxnSp>
          <p:nvCxnSpPr>
            <p:cNvPr id="301" name="Straight Connector 300"/>
            <p:cNvCxnSpPr>
              <a:stCxn id="319" idx="1"/>
              <a:endCxn id="319" idx="3"/>
            </p:cNvCxnSpPr>
            <p:nvPr/>
          </p:nvCxnSpPr>
          <p:spPr>
            <a:xfrm>
              <a:off x="2364356" y="3955788"/>
              <a:ext cx="0" cy="19198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" name="Group 301"/>
            <p:cNvGrpSpPr/>
            <p:nvPr/>
          </p:nvGrpSpPr>
          <p:grpSpPr>
            <a:xfrm>
              <a:off x="-5881" y="3657600"/>
              <a:ext cx="4813686" cy="2949112"/>
              <a:chOff x="83269" y="3810000"/>
              <a:chExt cx="4645787" cy="2778430"/>
            </a:xfrm>
          </p:grpSpPr>
          <p:sp>
            <p:nvSpPr>
              <p:cNvPr id="308" name="TextBox 307"/>
              <p:cNvSpPr txBox="1"/>
              <p:nvPr/>
            </p:nvSpPr>
            <p:spPr>
              <a:xfrm>
                <a:off x="1521836" y="5935686"/>
                <a:ext cx="326745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</a:t>
                </a:r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1991063" y="5935686"/>
                <a:ext cx="326745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B</a:t>
                </a:r>
              </a:p>
            </p:txBody>
          </p:sp>
          <p:sp>
            <p:nvSpPr>
              <p:cNvPr id="310" name="TextBox 309"/>
              <p:cNvSpPr txBox="1"/>
              <p:nvPr/>
            </p:nvSpPr>
            <p:spPr>
              <a:xfrm>
                <a:off x="2436223" y="5935686"/>
                <a:ext cx="339122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</a:t>
                </a:r>
              </a:p>
            </p:txBody>
          </p:sp>
          <p:sp>
            <p:nvSpPr>
              <p:cNvPr id="311" name="TextBox 310"/>
              <p:cNvSpPr txBox="1"/>
              <p:nvPr/>
            </p:nvSpPr>
            <p:spPr>
              <a:xfrm>
                <a:off x="2921965" y="5946319"/>
                <a:ext cx="339122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D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3425765" y="5715000"/>
                <a:ext cx="974977" cy="304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smtClean="0"/>
                  <a:t>Cuối tuần</a:t>
                </a:r>
                <a:endParaRPr lang="en-US" sz="1500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857943" y="4201632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101</a:t>
                </a:r>
                <a:endParaRPr lang="en-US"/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857943" y="4655042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102</a:t>
                </a:r>
                <a:endParaRPr lang="en-US"/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857943" y="5082950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103</a:t>
                </a:r>
                <a:endParaRPr lang="en-US"/>
              </a:p>
            </p:txBody>
          </p:sp>
          <p:sp>
            <p:nvSpPr>
              <p:cNvPr id="316" name="TextBox 315"/>
              <p:cNvSpPr txBox="1"/>
              <p:nvPr/>
            </p:nvSpPr>
            <p:spPr>
              <a:xfrm>
                <a:off x="857943" y="5501809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104</a:t>
                </a:r>
                <a:endParaRPr lang="en-US"/>
              </a:p>
            </p:txBody>
          </p:sp>
          <p:sp>
            <p:nvSpPr>
              <p:cNvPr id="317" name="TextBox 316"/>
              <p:cNvSpPr txBox="1"/>
              <p:nvPr/>
            </p:nvSpPr>
            <p:spPr>
              <a:xfrm>
                <a:off x="83269" y="4599689"/>
                <a:ext cx="772308" cy="608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Du </a:t>
                </a:r>
                <a:br>
                  <a:rPr lang="en-US" smtClean="0"/>
                </a:br>
                <a:r>
                  <a:rPr lang="en-US" smtClean="0"/>
                  <a:t>khách</a:t>
                </a:r>
                <a:endParaRPr lang="en-US"/>
              </a:p>
            </p:txBody>
          </p:sp>
          <p:sp>
            <p:nvSpPr>
              <p:cNvPr id="318" name="TextBox 317"/>
              <p:cNvSpPr txBox="1"/>
              <p:nvPr/>
            </p:nvSpPr>
            <p:spPr>
              <a:xfrm>
                <a:off x="1774739" y="6240473"/>
                <a:ext cx="1403521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solidFill>
                      <a:srgbClr val="FFC000"/>
                    </a:solidFill>
                  </a:rPr>
                  <a:t>Điểm du lịch</a:t>
                </a:r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19" name="Cube 318"/>
              <p:cNvSpPr/>
              <p:nvPr/>
            </p:nvSpPr>
            <p:spPr>
              <a:xfrm>
                <a:off x="1444566" y="3810000"/>
                <a:ext cx="2140322" cy="2089666"/>
              </a:xfrm>
              <a:prstGeom prst="cube">
                <a:avLst>
                  <a:gd name="adj" fmla="val 1344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3" spcCol="45720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0" name="TextBox 319"/>
              <p:cNvSpPr txBox="1"/>
              <p:nvPr/>
            </p:nvSpPr>
            <p:spPr>
              <a:xfrm>
                <a:off x="3613294" y="5461167"/>
                <a:ext cx="1115762" cy="34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solidFill>
                      <a:srgbClr val="FFC000"/>
                    </a:solidFill>
                  </a:rPr>
                  <a:t>Thời gian</a:t>
                </a:r>
                <a:endParaRPr lang="en-US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303" name="Straight Connector 302"/>
            <p:cNvCxnSpPr/>
            <p:nvPr/>
          </p:nvCxnSpPr>
          <p:spPr>
            <a:xfrm>
              <a:off x="2883984" y="3962400"/>
              <a:ext cx="0" cy="19198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1894936" y="3945478"/>
              <a:ext cx="0" cy="19198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319" idx="2"/>
              <a:endCxn id="319" idx="4"/>
            </p:cNvCxnSpPr>
            <p:nvPr/>
          </p:nvCxnSpPr>
          <p:spPr>
            <a:xfrm>
              <a:off x="1404614" y="4915712"/>
              <a:ext cx="19194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1386755" y="4438086"/>
              <a:ext cx="19194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1386754" y="5396251"/>
              <a:ext cx="19194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/>
          <p:cNvGrpSpPr/>
          <p:nvPr/>
        </p:nvGrpSpPr>
        <p:grpSpPr>
          <a:xfrm>
            <a:off x="5762104" y="3871286"/>
            <a:ext cx="1911276" cy="1951562"/>
            <a:chOff x="1404614" y="4035647"/>
            <a:chExt cx="1911276" cy="1951562"/>
          </a:xfrm>
        </p:grpSpPr>
        <p:grpSp>
          <p:nvGrpSpPr>
            <p:cNvPr id="322" name="Group 321"/>
            <p:cNvGrpSpPr/>
            <p:nvPr/>
          </p:nvGrpSpPr>
          <p:grpSpPr>
            <a:xfrm>
              <a:off x="1404614" y="4035647"/>
              <a:ext cx="1911276" cy="488489"/>
              <a:chOff x="1404614" y="4035647"/>
              <a:chExt cx="1911276" cy="488489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1404614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y</a:t>
                </a:r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188535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362200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3904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1404614" y="4527550"/>
              <a:ext cx="1911276" cy="488489"/>
              <a:chOff x="1404614" y="4035647"/>
              <a:chExt cx="1911276" cy="488489"/>
            </a:xfrm>
          </p:grpSpPr>
          <p:sp>
            <p:nvSpPr>
              <p:cNvPr id="334" name="Rectangle 333"/>
              <p:cNvSpPr/>
              <p:nvPr/>
            </p:nvSpPr>
            <p:spPr>
              <a:xfrm>
                <a:off x="1404614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188535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2362200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283904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</p:grpSp>
        <p:grpSp>
          <p:nvGrpSpPr>
            <p:cNvPr id="324" name="Group 323"/>
            <p:cNvGrpSpPr/>
            <p:nvPr/>
          </p:nvGrpSpPr>
          <p:grpSpPr>
            <a:xfrm>
              <a:off x="1404614" y="5010231"/>
              <a:ext cx="1911276" cy="488489"/>
              <a:chOff x="1404614" y="4035647"/>
              <a:chExt cx="1911276" cy="488489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404614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188535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2362200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283904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1404614" y="5498720"/>
              <a:ext cx="1911276" cy="488489"/>
              <a:chOff x="1404614" y="4035647"/>
              <a:chExt cx="1911276" cy="488489"/>
            </a:xfrm>
          </p:grpSpPr>
          <p:sp>
            <p:nvSpPr>
              <p:cNvPr id="326" name="Rectangle 325"/>
              <p:cNvSpPr/>
              <p:nvPr/>
            </p:nvSpPr>
            <p:spPr>
              <a:xfrm>
                <a:off x="1404614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188535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2362200" y="4038600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2839045" y="4035647"/>
                <a:ext cx="476845" cy="4855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</p:grpSp>
      </p:grpSp>
      <p:sp>
        <p:nvSpPr>
          <p:cNvPr id="343" name="Title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7277100" cy="457200"/>
          </a:xfrm>
        </p:spPr>
        <p:txBody>
          <a:bodyPr/>
          <a:lstStyle/>
          <a:p>
            <a:r>
              <a:rPr lang="en-US" sz="2800" smtClean="0"/>
              <a:t>Phương pháp thu giảm số chiều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221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277100" cy="457200"/>
          </a:xfrm>
        </p:spPr>
        <p:txBody>
          <a:bodyPr/>
          <a:lstStyle/>
          <a:p>
            <a:r>
              <a:rPr lang="en-US" sz="2600"/>
              <a:t>Phương pháp thu giảm số </a:t>
            </a:r>
            <a:r>
              <a:rPr lang="en-US" sz="2600" smtClean="0"/>
              <a:t>chiều</a:t>
            </a:r>
            <a:r>
              <a:rPr lang="en-US" sz="2600"/>
              <a:t/>
            </a:r>
            <a:br>
              <a:rPr lang="en-US" sz="2600"/>
            </a:br>
            <a:endParaRPr lang="en-US" sz="26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1154" y="838200"/>
            <a:ext cx="6773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smtClean="0">
                <a:solidFill>
                  <a:srgbClr val="FFC000"/>
                </a:solidFill>
              </a:rPr>
              <a:t>Pha 1: Chọn lọc những phân khúc dữ liệu thích hợp.</a:t>
            </a:r>
          </a:p>
          <a:p>
            <a:pPr algn="just">
              <a:lnSpc>
                <a:spcPct val="150000"/>
              </a:lnSpc>
            </a:pPr>
            <a:r>
              <a:rPr lang="en-US" sz="1600" u="sng" smtClean="0"/>
              <a:t>Đầu vào:</a:t>
            </a:r>
            <a:r>
              <a:rPr lang="en-US" sz="1600" smtClean="0"/>
              <a:t> - Tập dữ liệu đánh giá trong không gian khuyến nghị đa chiều.</a:t>
            </a:r>
          </a:p>
          <a:p>
            <a:pPr algn="just">
              <a:lnSpc>
                <a:spcPct val="150000"/>
              </a:lnSpc>
            </a:pPr>
            <a:r>
              <a:rPr lang="en-US" sz="1600" u="sng" smtClean="0"/>
              <a:t>Đầu ra:</a:t>
            </a:r>
            <a:r>
              <a:rPr lang="en-US" sz="1600" smtClean="0"/>
              <a:t>    - Những phân khúc dữ liệu thích hợp (những ma trận 2 chiều).</a:t>
            </a:r>
            <a:endParaRPr lang="en-US" sz="160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8789" y="3803650"/>
            <a:ext cx="13716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54589" y="3111500"/>
            <a:ext cx="0" cy="13843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69655" y="3318716"/>
            <a:ext cx="969868" cy="96986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956955" y="3318716"/>
            <a:ext cx="959503" cy="96986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81097" y="274216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Du khách</a:t>
            </a:r>
            <a:endParaRPr 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2216589" y="3642066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Điểm du lịch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2018188" y="307700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Bạn đồng hành</a:t>
            </a:r>
            <a:endParaRPr lang="en-US" sz="1400"/>
          </a:p>
        </p:txBody>
      </p:sp>
      <p:sp>
        <p:nvSpPr>
          <p:cNvPr id="29" name="TextBox 28"/>
          <p:cNvSpPr txBox="1"/>
          <p:nvPr/>
        </p:nvSpPr>
        <p:spPr>
          <a:xfrm>
            <a:off x="1980088" y="417263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Kinh phí</a:t>
            </a:r>
            <a:endParaRPr lang="en-US" sz="1400"/>
          </a:p>
        </p:txBody>
      </p:sp>
      <p:sp>
        <p:nvSpPr>
          <p:cNvPr id="30" name="TextBox 29"/>
          <p:cNvSpPr txBox="1"/>
          <p:nvPr/>
        </p:nvSpPr>
        <p:spPr>
          <a:xfrm>
            <a:off x="1060632" y="457200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Thời tiết</a:t>
            </a:r>
            <a:endParaRPr 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0" y="4127000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Thời gian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315563" y="35814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…</a:t>
            </a:r>
            <a:endParaRPr 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516776" y="30209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…</a:t>
            </a:r>
            <a:endParaRPr lang="en-US" sz="1400"/>
          </a:p>
        </p:txBody>
      </p:sp>
      <p:sp>
        <p:nvSpPr>
          <p:cNvPr id="34" name="Right Arrow 33"/>
          <p:cNvSpPr/>
          <p:nvPr/>
        </p:nvSpPr>
        <p:spPr>
          <a:xfrm>
            <a:off x="3529058" y="3740151"/>
            <a:ext cx="433342" cy="22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54749"/>
              </p:ext>
            </p:extLst>
          </p:nvPr>
        </p:nvGraphicFramePr>
        <p:xfrm>
          <a:off x="4267200" y="2119537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42546"/>
              </p:ext>
            </p:extLst>
          </p:nvPr>
        </p:nvGraphicFramePr>
        <p:xfrm>
          <a:off x="4267200" y="3183242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977227"/>
              </p:ext>
            </p:extLst>
          </p:nvPr>
        </p:nvGraphicFramePr>
        <p:xfrm>
          <a:off x="4267200" y="4227576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03713"/>
              </p:ext>
            </p:extLst>
          </p:nvPr>
        </p:nvGraphicFramePr>
        <p:xfrm>
          <a:off x="4267200" y="5562600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4537502" y="5105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6553200" y="3692525"/>
            <a:ext cx="433342" cy="22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39463"/>
              </p:ext>
            </p:extLst>
          </p:nvPr>
        </p:nvGraphicFramePr>
        <p:xfrm>
          <a:off x="7391400" y="2384994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83825"/>
              </p:ext>
            </p:extLst>
          </p:nvPr>
        </p:nvGraphicFramePr>
        <p:xfrm>
          <a:off x="7391400" y="3617976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74947"/>
              </p:ext>
            </p:extLst>
          </p:nvPr>
        </p:nvGraphicFramePr>
        <p:xfrm>
          <a:off x="7391400" y="4837176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2286000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(Bạn bè, </a:t>
            </a:r>
            <a:br>
              <a:rPr lang="en-US" sz="1400" smtClean="0"/>
            </a:br>
            <a:r>
              <a:rPr lang="en-US" sz="1400" smtClean="0"/>
              <a:t>buổi sáng, …)</a:t>
            </a:r>
            <a:endParaRPr lang="en-US" sz="1400"/>
          </a:p>
        </p:txBody>
      </p:sp>
      <p:sp>
        <p:nvSpPr>
          <p:cNvPr id="46" name="TextBox 45"/>
          <p:cNvSpPr txBox="1"/>
          <p:nvPr/>
        </p:nvSpPr>
        <p:spPr>
          <a:xfrm>
            <a:off x="5181600" y="3362980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(Người yêu,</a:t>
            </a:r>
            <a:br>
              <a:rPr lang="en-US" sz="1400" smtClean="0"/>
            </a:br>
            <a:r>
              <a:rPr lang="en-US" sz="1400" smtClean="0"/>
              <a:t> trời mưa, …)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5181600" y="4364349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(Gia đình,</a:t>
            </a:r>
            <a:br>
              <a:rPr lang="en-US" sz="1400" smtClean="0"/>
            </a:br>
            <a:r>
              <a:rPr lang="en-US" sz="1400" smtClean="0"/>
              <a:t> tiết kiệm, …)</a:t>
            </a:r>
            <a:endParaRPr 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5181600" y="5715000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(Trẻ em,</a:t>
            </a:r>
            <a:br>
              <a:rPr lang="en-US" sz="1400" smtClean="0"/>
            </a:br>
            <a:r>
              <a:rPr lang="en-US" sz="1400" smtClean="0"/>
              <a:t> cuối tuần, …)</a:t>
            </a:r>
            <a:endParaRPr lang="en-US" sz="140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795954"/>
            <a:ext cx="457200" cy="4572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182" y="2610504"/>
            <a:ext cx="457200" cy="457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011759"/>
            <a:ext cx="457200" cy="457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010400" y="26640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1</a:t>
            </a:r>
            <a:endParaRPr 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7010400" y="388225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02136" y="51054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3</a:t>
            </a:r>
            <a:endParaRPr lang="en-US" sz="1400" b="1"/>
          </a:p>
        </p:txBody>
      </p:sp>
      <p:sp>
        <p:nvSpPr>
          <p:cNvPr id="55" name="TextBox 54"/>
          <p:cNvSpPr txBox="1"/>
          <p:nvPr/>
        </p:nvSpPr>
        <p:spPr>
          <a:xfrm>
            <a:off x="7620000" y="5867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277100" cy="457200"/>
          </a:xfrm>
        </p:spPr>
        <p:txBody>
          <a:bodyPr/>
          <a:lstStyle/>
          <a:p>
            <a:r>
              <a:rPr lang="en-US" sz="2600"/>
              <a:t>Phương pháp thu giảm số </a:t>
            </a:r>
            <a:r>
              <a:rPr lang="en-US" sz="2600" smtClean="0"/>
              <a:t>chiều</a:t>
            </a:r>
            <a:r>
              <a:rPr lang="en-US" sz="2600"/>
              <a:t/>
            </a:r>
            <a:br>
              <a:rPr lang="en-US" sz="2600"/>
            </a:br>
            <a:endParaRPr lang="en-US" sz="26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042" y="838200"/>
            <a:ext cx="4725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mtClean="0">
                <a:solidFill>
                  <a:srgbClr val="FFC000"/>
                </a:solidFill>
              </a:rPr>
              <a:t>Pha 2: Dự đoán các chỉ số đánh giá chưa biết. </a:t>
            </a:r>
            <a:br>
              <a:rPr lang="en-US" sz="1600" smtClean="0">
                <a:solidFill>
                  <a:srgbClr val="FFC000"/>
                </a:solidFill>
              </a:rPr>
            </a:br>
            <a:r>
              <a:rPr lang="en-US" sz="1600" u="sng" smtClean="0"/>
              <a:t>Đầu </a:t>
            </a:r>
            <a:r>
              <a:rPr lang="en-US" sz="1600" u="sng"/>
              <a:t>vào:</a:t>
            </a:r>
            <a:r>
              <a:rPr lang="en-US" sz="1600"/>
              <a:t> </a:t>
            </a:r>
            <a:r>
              <a:rPr lang="en-US" sz="1600" smtClean="0"/>
              <a:t>  - Những phân khúc dữ liệu được chọn.</a:t>
            </a:r>
            <a:br>
              <a:rPr lang="en-US" sz="1600" smtClean="0"/>
            </a:br>
            <a:r>
              <a:rPr lang="en-US" sz="1600" smtClean="0"/>
              <a:t>	 - Giá trị đánh giá cần được dự đoán.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u="sng" smtClean="0"/>
              <a:t>Đầu </a:t>
            </a:r>
            <a:r>
              <a:rPr lang="en-US" sz="1600" u="sng"/>
              <a:t>ra:</a:t>
            </a:r>
            <a:r>
              <a:rPr lang="en-US" sz="1600"/>
              <a:t> 	</a:t>
            </a:r>
            <a:r>
              <a:rPr lang="en-US" sz="1600" smtClean="0"/>
              <a:t> - Giá trị đánh giá đã được dự đoán.</a:t>
            </a:r>
            <a:endParaRPr lang="en-US" sz="16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18640"/>
              </p:ext>
            </p:extLst>
          </p:nvPr>
        </p:nvGraphicFramePr>
        <p:xfrm>
          <a:off x="617864" y="2613594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503288"/>
              </p:ext>
            </p:extLst>
          </p:nvPr>
        </p:nvGraphicFramePr>
        <p:xfrm>
          <a:off x="617864" y="3846576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62458"/>
              </p:ext>
            </p:extLst>
          </p:nvPr>
        </p:nvGraphicFramePr>
        <p:xfrm>
          <a:off x="617864" y="5065776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64" y="4024554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46" y="2839104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64" y="5240359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6864" y="29138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1</a:t>
            </a:r>
            <a:endParaRPr lang="en-US" sz="1400" b="1"/>
          </a:p>
        </p:txBody>
      </p:sp>
      <p:sp>
        <p:nvSpPr>
          <p:cNvPr id="14" name="TextBox 13"/>
          <p:cNvSpPr txBox="1"/>
          <p:nvPr/>
        </p:nvSpPr>
        <p:spPr>
          <a:xfrm>
            <a:off x="236864" y="41320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600" y="53551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3</a:t>
            </a:r>
            <a:endParaRPr lang="en-US" sz="1400" b="1"/>
          </a:p>
        </p:txBody>
      </p:sp>
      <p:sp>
        <p:nvSpPr>
          <p:cNvPr id="16" name="Down Arrow 15"/>
          <p:cNvSpPr/>
          <p:nvPr/>
        </p:nvSpPr>
        <p:spPr>
          <a:xfrm>
            <a:off x="2362200" y="2667000"/>
            <a:ext cx="228600" cy="33528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46464" y="6019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43200" y="28194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 = ?</a:t>
            </a:r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7339058" y="4131753"/>
            <a:ext cx="433342" cy="22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19001" y="402455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 = 4.5</a:t>
            </a:r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657600" y="4098095"/>
            <a:ext cx="433342" cy="22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281055" y="3543496"/>
            <a:ext cx="481058" cy="48105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81055" y="4393886"/>
            <a:ext cx="519545" cy="353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131920"/>
              </p:ext>
            </p:extLst>
          </p:nvPr>
        </p:nvGraphicFramePr>
        <p:xfrm>
          <a:off x="6116748" y="2682589"/>
          <a:ext cx="914400" cy="877824"/>
        </p:xfrm>
        <a:graphic>
          <a:graphicData uri="http://schemas.openxmlformats.org/drawingml/2006/table">
            <a:tbl>
              <a:tblPr firstCol="1">
                <a:tableStyleId>{ED083AE6-46FA-4A59-8FB0-9F97EB10719F}</a:tableStyleId>
              </a:tblPr>
              <a:tblGrid>
                <a:gridCol w="304800"/>
                <a:gridCol w="304800"/>
                <a:gridCol w="304800"/>
              </a:tblGrid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  <a:tr h="29260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152" marR="73152" marT="36576" marB="36576"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725374" y="30071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2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867400" y="4960529"/>
            <a:ext cx="13716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53200" y="4268379"/>
            <a:ext cx="0" cy="13843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068266" y="4475595"/>
            <a:ext cx="969868" cy="96986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055566" y="4475595"/>
            <a:ext cx="959503" cy="96986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66916" y="3273623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smtClean="0"/>
              <a:t>d thuộc phân khúc 2</a:t>
            </a:r>
            <a:endParaRPr 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3732280" y="4724400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400" smtClean="0"/>
              <a:t>d không thuộc </a:t>
            </a:r>
            <a:br>
              <a:rPr lang="vi-VN" sz="1400" smtClean="0"/>
            </a:br>
            <a:r>
              <a:rPr lang="vi-VN" sz="1400" smtClean="0"/>
              <a:t>bất cứ phân khúc nào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269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09664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Hiện thực hóa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Hiện thực </a:t>
            </a:r>
            <a:r>
              <a:rPr lang="en-US" smtClean="0"/>
              <a:t>hóa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 descr="C:\Users\LEHIEU\Desktop\a9c41__Samsung-Galaxy-S-II-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1"/>
            <a:ext cx="1292985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>
          <a:xfrm>
            <a:off x="304800" y="3350768"/>
            <a:ext cx="1866900" cy="1145032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Internet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50" y="5486400"/>
            <a:ext cx="1905000" cy="685799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Dịch vụ web WCF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79892" y="2590800"/>
            <a:ext cx="0" cy="68376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79892" y="4648200"/>
            <a:ext cx="0" cy="68376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961" y="876301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Điện thoại Android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0" y="4343400"/>
            <a:ext cx="2209800" cy="18287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Hệ khuyến nghị</a:t>
            </a:r>
          </a:p>
          <a:p>
            <a:pPr marL="285750"/>
            <a:endParaRPr lang="en-US" smtClean="0">
              <a:solidFill>
                <a:schemeClr val="bg1"/>
              </a:solidFill>
            </a:endParaRPr>
          </a:p>
          <a:p>
            <a:pPr marL="457200" indent="-285750">
              <a:buFont typeface="Wingdings" pitchFamily="2" charset="2"/>
              <a:buChar char="Ø"/>
            </a:pPr>
            <a:r>
              <a:rPr lang="en-US" smtClean="0">
                <a:solidFill>
                  <a:schemeClr val="bg1"/>
                </a:solidFill>
              </a:rPr>
              <a:t>Huấn luyện</a:t>
            </a:r>
          </a:p>
          <a:p>
            <a:pPr marL="457200" indent="-285750">
              <a:buFont typeface="Wingdings" pitchFamily="2" charset="2"/>
              <a:buChar char="Ø"/>
            </a:pPr>
            <a:r>
              <a:rPr lang="en-US" smtClean="0">
                <a:solidFill>
                  <a:schemeClr val="bg1"/>
                </a:solidFill>
              </a:rPr>
              <a:t>Khuyến nghị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6705600" y="5067300"/>
            <a:ext cx="1447800" cy="1104900"/>
          </a:xfrm>
          <a:prstGeom prst="flowChartMagneticDisk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CSDL </a:t>
            </a:r>
          </a:p>
          <a:p>
            <a:pPr algn="ctr"/>
            <a:r>
              <a:rPr lang="en-US" smtClean="0"/>
              <a:t>giao tác</a:t>
            </a:r>
            <a:endParaRPr lang="en-US"/>
          </a:p>
        </p:txBody>
      </p:sp>
      <p:sp>
        <p:nvSpPr>
          <p:cNvPr id="18" name="Flowchart: Magnetic Disk 17"/>
          <p:cNvSpPr/>
          <p:nvPr/>
        </p:nvSpPr>
        <p:spPr>
          <a:xfrm>
            <a:off x="6705600" y="1295401"/>
            <a:ext cx="1447800" cy="1104900"/>
          </a:xfrm>
          <a:prstGeom prst="flowChartMagneticDisk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Kho dữ liệu</a:t>
            </a:r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3276600" y="1295400"/>
            <a:ext cx="1524000" cy="1524000"/>
          </a:xfrm>
          <a:prstGeom prst="cub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OLAP Cube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91023" y="5829299"/>
            <a:ext cx="680777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86400" y="5829299"/>
            <a:ext cx="9144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429500" y="2590800"/>
            <a:ext cx="0" cy="2209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257800" y="2590800"/>
            <a:ext cx="1447800" cy="1600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105400" y="1981200"/>
            <a:ext cx="1295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038600" y="2932684"/>
            <a:ext cx="0" cy="12583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57800" y="20574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Process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895600" y="3352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ADOMDB</a:t>
            </a:r>
            <a:endParaRPr lang="en-US"/>
          </a:p>
        </p:txBody>
      </p:sp>
      <p:sp>
        <p:nvSpPr>
          <p:cNvPr id="1024" name="TextBox 1023"/>
          <p:cNvSpPr txBox="1"/>
          <p:nvPr/>
        </p:nvSpPr>
        <p:spPr>
          <a:xfrm>
            <a:off x="4976669" y="3200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OLEDB</a:t>
            </a:r>
            <a:endParaRPr lang="en-US"/>
          </a:p>
        </p:txBody>
      </p:sp>
      <p:sp>
        <p:nvSpPr>
          <p:cNvPr id="1025" name="TextBox 1024"/>
          <p:cNvSpPr txBox="1"/>
          <p:nvPr/>
        </p:nvSpPr>
        <p:spPr>
          <a:xfrm>
            <a:off x="7543800" y="36576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ETL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510069" y="528851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OLEDB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 trình bày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31513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 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Hiện thực </a:t>
            </a:r>
            <a:r>
              <a:rPr lang="en-US" smtClean="0"/>
              <a:t>hóa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1619788" cy="26670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71243" y="914399"/>
            <a:ext cx="1610157" cy="266700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80" y="3733801"/>
            <a:ext cx="1619789" cy="267547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990124" y="3733803"/>
            <a:ext cx="1614256" cy="267547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724068" y="914400"/>
            <a:ext cx="1609932" cy="26670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5486400" y="914400"/>
            <a:ext cx="1620038" cy="26670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8"/>
          <a:stretch>
            <a:fillRect/>
          </a:stretch>
        </p:blipFill>
        <p:spPr>
          <a:xfrm>
            <a:off x="3754831" y="3733803"/>
            <a:ext cx="1602149" cy="2643897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9"/>
          <a:stretch>
            <a:fillRect/>
          </a:stretch>
        </p:blipFill>
        <p:spPr>
          <a:xfrm>
            <a:off x="7316799" y="3742278"/>
            <a:ext cx="1598601" cy="2635422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10"/>
          <a:stretch>
            <a:fillRect/>
          </a:stretch>
        </p:blipFill>
        <p:spPr>
          <a:xfrm>
            <a:off x="7293819" y="914400"/>
            <a:ext cx="1621581" cy="26670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11"/>
          <a:stretch>
            <a:fillRect/>
          </a:stretch>
        </p:blipFill>
        <p:spPr>
          <a:xfrm>
            <a:off x="5516545" y="3722251"/>
            <a:ext cx="1612873" cy="2667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5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09664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Đánh giá và kết luận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/>
                </a:solidFill>
              </a:rPr>
              <a:t>Thực nghiệm với bộ dữ liệu Movielens (100.000 dòng, không chứa các điều kiện ngữ cảnh):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57891"/>
              </p:ext>
            </p:extLst>
          </p:nvPr>
        </p:nvGraphicFramePr>
        <p:xfrm>
          <a:off x="25400" y="2209800"/>
          <a:ext cx="9086693" cy="10617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  <a:gridCol w="826063"/>
              </a:tblGrid>
              <a:tr h="408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Lần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3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4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5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6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7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8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10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</a:tr>
              <a:tr h="581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MAE</a:t>
                      </a:r>
                      <a:endParaRPr lang="en-US" sz="17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0.7456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0.7709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0.7522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0.7628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0.7438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0.7552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0.7472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0.7509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0.7775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0.7722</a:t>
                      </a:r>
                      <a:endParaRPr lang="en-US" sz="1400" b="1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9710" marR="109710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8600" y="3581400"/>
                <a:ext cx="8763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smtClean="0">
                    <a:latin typeface="+mj-lt"/>
                  </a:rPr>
                  <a:t>Mean Absolute Error (</a:t>
                </a:r>
                <a:r>
                  <a:rPr lang="en-US" sz="2400">
                    <a:solidFill>
                      <a:srgbClr val="FFC000"/>
                    </a:solidFill>
                    <a:latin typeface="+mj-lt"/>
                  </a:rPr>
                  <a:t>MAE</a:t>
                </a:r>
                <a:r>
                  <a:rPr lang="en-US" sz="2400" smtClean="0">
                    <a:latin typeface="+mj-lt"/>
                  </a:rPr>
                  <a:t>): </a:t>
                </a:r>
                <a:r>
                  <a:rPr lang="en-US" sz="2400">
                    <a:latin typeface="+mj-lt"/>
                  </a:rPr>
                  <a:t>độ sai lệch trong kết quả dự đoán của thuật toán. </a:t>
                </a:r>
                <a:endParaRPr lang="en-US" sz="2400" smtClean="0">
                  <a:latin typeface="+mj-lt"/>
                </a:endParaRPr>
              </a:p>
              <a:p>
                <a:pPr algn="just"/>
                <a:endParaRPr lang="en-US" sz="2400">
                  <a:latin typeface="+mj-lt"/>
                </a:endParaRPr>
              </a:p>
              <a:p>
                <a:pPr algn="just"/>
                <a:r>
                  <a:rPr lang="en-US" sz="2400" i="1" u="sng" smtClean="0">
                    <a:solidFill>
                      <a:schemeClr val="tx2"/>
                    </a:solidFill>
                    <a:latin typeface="+mj-lt"/>
                  </a:rPr>
                  <a:t>Ví dụ:</a:t>
                </a:r>
                <a:r>
                  <a:rPr lang="en-US" sz="2400" smtClean="0">
                    <a:latin typeface="+mj-lt"/>
                  </a:rPr>
                  <a:t> </a:t>
                </a:r>
                <a:r>
                  <a:rPr lang="en-US" sz="2400">
                    <a:latin typeface="+mj-lt"/>
                  </a:rPr>
                  <a:t>MAE = 1 nghĩa là thuật toán có khả năng dự đoán các chỉ số với </a:t>
                </a:r>
                <a:r>
                  <a:rPr lang="en-US" sz="2400" smtClean="0">
                    <a:latin typeface="+mj-lt"/>
                  </a:rPr>
                  <a:t>sai số là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±1</m:t>
                    </m:r>
                  </m:oMath>
                </a14:m>
                <a:r>
                  <a:rPr lang="en-US" sz="240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581400"/>
                <a:ext cx="8763000" cy="1938992"/>
              </a:xfrm>
              <a:prstGeom prst="rect">
                <a:avLst/>
              </a:prstGeom>
              <a:blipFill rotWithShape="1">
                <a:blip r:embed="rId2"/>
                <a:stretch>
                  <a:fillRect l="-1113" t="-2201" r="-1044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679377" y="5715000"/>
            <a:ext cx="600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/>
              <a:t>MAE trung bình của 10 </a:t>
            </a:r>
            <a:r>
              <a:rPr lang="en-US" sz="2400" smtClean="0"/>
              <a:t>lần chạy là </a:t>
            </a:r>
            <a:r>
              <a:rPr lang="en-US" sz="2400" smtClean="0">
                <a:solidFill>
                  <a:srgbClr val="FFFF00"/>
                </a:solidFill>
              </a:rPr>
              <a:t>0.7578</a:t>
            </a:r>
            <a:r>
              <a:rPr lang="en-US" sz="2400"/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6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153400" cy="5181600"/>
          </a:xfrm>
        </p:spPr>
        <p:txBody>
          <a:bodyPr/>
          <a:lstStyle/>
          <a:p>
            <a:r>
              <a:rPr lang="en-US" sz="2200" smtClean="0">
                <a:solidFill>
                  <a:schemeClr val="tx1"/>
                </a:solidFill>
              </a:rPr>
              <a:t>Thực nghiệm với bộ dữ liệu thu thập thực tế (820 đánh giá, 178 người dùng, chứa các điều kiện ngữ cảnh):</a:t>
            </a: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0" y="6346824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0263206"/>
              </p:ext>
            </p:extLst>
          </p:nvPr>
        </p:nvGraphicFramePr>
        <p:xfrm>
          <a:off x="1295400" y="1828800"/>
          <a:ext cx="381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247496"/>
              </p:ext>
            </p:extLst>
          </p:nvPr>
        </p:nvGraphicFramePr>
        <p:xfrm>
          <a:off x="228600" y="3962400"/>
          <a:ext cx="3276600" cy="2743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122417"/>
              </p:ext>
            </p:extLst>
          </p:nvPr>
        </p:nvGraphicFramePr>
        <p:xfrm>
          <a:off x="3886200" y="4085771"/>
          <a:ext cx="320732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0310124"/>
              </p:ext>
            </p:extLst>
          </p:nvPr>
        </p:nvGraphicFramePr>
        <p:xfrm>
          <a:off x="5313112" y="1676400"/>
          <a:ext cx="3863545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498600" y="6515100"/>
            <a:ext cx="1295400" cy="244475"/>
          </a:xfrm>
        </p:spPr>
        <p:txBody>
          <a:bodyPr/>
          <a:lstStyle/>
          <a:p>
            <a:fld id="{845E3117-1AE7-4ACC-839B-C69B4E3F6E5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smtClean="0">
                <a:solidFill>
                  <a:schemeClr val="tx1"/>
                </a:solidFill>
              </a:rPr>
              <a:t>Chỉ số MAE.</a:t>
            </a:r>
          </a:p>
          <a:p>
            <a:pPr marL="0" indent="0" algn="just">
              <a:buNone/>
            </a:pPr>
            <a:endParaRPr lang="en-US" sz="2200" smtClean="0">
              <a:solidFill>
                <a:schemeClr val="tx1"/>
              </a:solidFill>
            </a:endParaRPr>
          </a:p>
          <a:p>
            <a:pPr algn="just"/>
            <a:r>
              <a:rPr lang="en-US" sz="2200" smtClean="0">
                <a:solidFill>
                  <a:schemeClr val="tx1"/>
                </a:solidFill>
              </a:rPr>
              <a:t>Hệ số biến thiên </a:t>
            </a:r>
            <a:r>
              <a:rPr lang="en-US" sz="2200" i="1" smtClean="0">
                <a:solidFill>
                  <a:schemeClr val="tx1"/>
                </a:solidFill>
              </a:rPr>
              <a:t>(</a:t>
            </a:r>
            <a:r>
              <a:rPr lang="en-US" sz="2200" i="1" smtClean="0">
                <a:solidFill>
                  <a:srgbClr val="FFC000"/>
                </a:solidFill>
              </a:rPr>
              <a:t>coefficient </a:t>
            </a:r>
            <a:r>
              <a:rPr lang="en-US" sz="2200" i="1">
                <a:solidFill>
                  <a:srgbClr val="FFC000"/>
                </a:solidFill>
              </a:rPr>
              <a:t>of variation – </a:t>
            </a:r>
            <a:r>
              <a:rPr lang="en-US" sz="2200" i="1" smtClean="0">
                <a:solidFill>
                  <a:srgbClr val="FFC000"/>
                </a:solidFill>
              </a:rPr>
              <a:t>CV</a:t>
            </a:r>
            <a:r>
              <a:rPr lang="en-US" sz="2200" i="1" smtClean="0">
                <a:solidFill>
                  <a:schemeClr val="tx1"/>
                </a:solidFill>
              </a:rPr>
              <a:t>): </a:t>
            </a:r>
            <a:r>
              <a:rPr lang="en-US" sz="2200" smtClean="0">
                <a:solidFill>
                  <a:schemeClr val="tx1"/>
                </a:solidFill>
              </a:rPr>
              <a:t>cho</a:t>
            </a:r>
            <a:r>
              <a:rPr lang="en-US" sz="2200" i="1" smtClean="0">
                <a:solidFill>
                  <a:schemeClr val="tx1"/>
                </a:solidFill>
              </a:rPr>
              <a:t> </a:t>
            </a:r>
            <a:r>
              <a:rPr lang="en-US" sz="2200" smtClean="0">
                <a:solidFill>
                  <a:schemeClr val="tx1"/>
                </a:solidFill>
              </a:rPr>
              <a:t>ý </a:t>
            </a:r>
            <a:r>
              <a:rPr lang="en-US" sz="2200">
                <a:solidFill>
                  <a:schemeClr val="tx1"/>
                </a:solidFill>
              </a:rPr>
              <a:t>nghĩa về sự tương quan giữa các đánh giá của người </a:t>
            </a:r>
            <a:r>
              <a:rPr lang="en-US" sz="2200" smtClean="0">
                <a:solidFill>
                  <a:schemeClr val="tx1"/>
                </a:solidFill>
              </a:rPr>
              <a:t>dùng trên cùng một phân khúc dữ liệu. </a:t>
            </a:r>
          </a:p>
          <a:p>
            <a:pPr marL="0" indent="0" algn="just">
              <a:buNone/>
            </a:pPr>
            <a:r>
              <a:rPr lang="en-US" sz="2200" smtClean="0">
                <a:solidFill>
                  <a:schemeClr val="tx1"/>
                </a:solidFill>
              </a:rPr>
              <a:t>→ </a:t>
            </a:r>
            <a:r>
              <a:rPr lang="en-US" sz="2200" i="1" smtClean="0">
                <a:solidFill>
                  <a:schemeClr val="tx1"/>
                </a:solidFill>
              </a:rPr>
              <a:t>CV </a:t>
            </a:r>
            <a:r>
              <a:rPr lang="en-US" sz="2200" i="1">
                <a:solidFill>
                  <a:schemeClr val="tx1"/>
                </a:solidFill>
              </a:rPr>
              <a:t>càng </a:t>
            </a:r>
            <a:r>
              <a:rPr lang="en-US" sz="2200" i="1" smtClean="0">
                <a:solidFill>
                  <a:schemeClr val="tx1"/>
                </a:solidFill>
              </a:rPr>
              <a:t>thấp, xu </a:t>
            </a:r>
            <a:r>
              <a:rPr lang="en-US" sz="2200" i="1">
                <a:solidFill>
                  <a:schemeClr val="tx1"/>
                </a:solidFill>
              </a:rPr>
              <a:t>hướng đánh giá </a:t>
            </a:r>
            <a:r>
              <a:rPr lang="en-US" sz="2200" i="1" smtClean="0">
                <a:solidFill>
                  <a:schemeClr val="tx1"/>
                </a:solidFill>
              </a:rPr>
              <a:t>càng giống, càng có </a:t>
            </a:r>
            <a:r>
              <a:rPr lang="en-US" sz="2200" i="1">
                <a:solidFill>
                  <a:schemeClr val="tx1"/>
                </a:solidFill>
              </a:rPr>
              <a:t>lợi cho việc dự </a:t>
            </a:r>
            <a:r>
              <a:rPr lang="en-US" sz="2200" i="1" smtClean="0">
                <a:solidFill>
                  <a:schemeClr val="tx1"/>
                </a:solidFill>
              </a:rPr>
              <a:t>đoán.</a:t>
            </a:r>
          </a:p>
          <a:p>
            <a:pPr marL="0" indent="0" algn="just">
              <a:buNone/>
            </a:pPr>
            <a:endParaRPr lang="en-US" sz="2200" i="1" smtClean="0">
              <a:solidFill>
                <a:schemeClr val="tx1"/>
              </a:solidFill>
            </a:endParaRPr>
          </a:p>
          <a:p>
            <a:pPr algn="just"/>
            <a:r>
              <a:rPr lang="en-US" sz="2200" smtClean="0">
                <a:solidFill>
                  <a:schemeClr val="tx1"/>
                </a:solidFill>
              </a:rPr>
              <a:t>Số </a:t>
            </a:r>
            <a:r>
              <a:rPr lang="en-US" sz="2200">
                <a:solidFill>
                  <a:schemeClr val="tx1"/>
                </a:solidFill>
              </a:rPr>
              <a:t>lượng đánh giá trung bình cho một địa điểm </a:t>
            </a:r>
            <a:r>
              <a:rPr lang="en-US" sz="2200" smtClean="0">
                <a:solidFill>
                  <a:schemeClr val="tx1"/>
                </a:solidFill>
              </a:rPr>
              <a:t>(</a:t>
            </a:r>
            <a:r>
              <a:rPr lang="en-US" sz="2200" i="1" smtClean="0">
                <a:solidFill>
                  <a:schemeClr val="tx1"/>
                </a:solidFill>
              </a:rPr>
              <a:t>trên </a:t>
            </a:r>
            <a:r>
              <a:rPr lang="en-US" sz="2200" i="1">
                <a:solidFill>
                  <a:schemeClr val="tx1"/>
                </a:solidFill>
              </a:rPr>
              <a:t>từng phân khúc dữ liệu</a:t>
            </a:r>
            <a:r>
              <a:rPr lang="en-US" sz="2200" smtClean="0">
                <a:solidFill>
                  <a:schemeClr val="tx1"/>
                </a:solidFill>
              </a:rPr>
              <a:t>).</a:t>
            </a:r>
            <a:endParaRPr lang="en-US" sz="2200">
              <a:solidFill>
                <a:schemeClr val="tx1"/>
              </a:solidFill>
            </a:endParaRPr>
          </a:p>
          <a:p>
            <a:pPr algn="just"/>
            <a:endParaRPr lang="en-US" sz="2200" smtClean="0">
              <a:solidFill>
                <a:schemeClr val="tx1"/>
              </a:solidFill>
            </a:endParaRPr>
          </a:p>
          <a:p>
            <a:pPr algn="just"/>
            <a:r>
              <a:rPr lang="en-US" sz="2200">
                <a:solidFill>
                  <a:schemeClr val="tx1"/>
                </a:solidFill>
              </a:rPr>
              <a:t>T</a:t>
            </a:r>
            <a:r>
              <a:rPr lang="en-US" sz="2200" smtClean="0">
                <a:solidFill>
                  <a:schemeClr val="tx1"/>
                </a:solidFill>
              </a:rPr>
              <a:t>ổng </a:t>
            </a:r>
            <a:r>
              <a:rPr lang="en-US" sz="2200">
                <a:solidFill>
                  <a:schemeClr val="tx1"/>
                </a:solidFill>
              </a:rPr>
              <a:t>số lượng đánh </a:t>
            </a:r>
            <a:r>
              <a:rPr lang="en-US" sz="2200" smtClean="0">
                <a:solidFill>
                  <a:schemeClr val="tx1"/>
                </a:solidFill>
              </a:rPr>
              <a:t>giá (</a:t>
            </a:r>
            <a:r>
              <a:rPr lang="en-US" sz="2200" i="1" smtClean="0">
                <a:solidFill>
                  <a:schemeClr val="tx1"/>
                </a:solidFill>
              </a:rPr>
              <a:t>trên từng phân khúc dữ liệu</a:t>
            </a:r>
            <a:r>
              <a:rPr lang="en-US" sz="2200" smtClean="0">
                <a:solidFill>
                  <a:schemeClr val="tx1"/>
                </a:solidFill>
              </a:rPr>
              <a:t>).</a:t>
            </a:r>
            <a:endParaRPr lang="en-US" sz="2200" i="1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10" name="Char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5304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05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smtClean="0">
                <a:solidFill>
                  <a:schemeClr val="tx1"/>
                </a:solidFill>
              </a:rPr>
              <a:t>Với bộ dữ liệu Movielens, MAE = </a:t>
            </a:r>
            <a:r>
              <a:rPr lang="en-US" sz="2200" i="1" smtClean="0">
                <a:solidFill>
                  <a:srgbClr val="FFFF00"/>
                </a:solidFill>
              </a:rPr>
              <a:t>0.7578</a:t>
            </a:r>
            <a:r>
              <a:rPr lang="en-US" sz="2200" smtClean="0">
                <a:solidFill>
                  <a:schemeClr val="tx1"/>
                </a:solidFill>
              </a:rPr>
              <a:t>, tương đương với những nghiên cứu trước đây.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</a:rPr>
              <a:t>Với bộ dữ liệu thu thập, kết quả tùy trường hợp mà MAE thấp hơn hoặc cao hơn con số </a:t>
            </a:r>
            <a:r>
              <a:rPr lang="en-US" sz="2200" i="1" smtClean="0">
                <a:solidFill>
                  <a:srgbClr val="FFFF00"/>
                </a:solidFill>
              </a:rPr>
              <a:t>0.7578</a:t>
            </a:r>
            <a:r>
              <a:rPr lang="en-US" sz="2200" smtClean="0">
                <a:solidFill>
                  <a:schemeClr val="tx1"/>
                </a:solidFill>
              </a:rPr>
              <a:t>.</a:t>
            </a:r>
          </a:p>
          <a:p>
            <a:pPr marL="915988" algn="just">
              <a:buFont typeface="Arial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Phân khúc tốt nhất: CV = </a:t>
            </a:r>
            <a:r>
              <a:rPr lang="en-US" sz="2000" i="1">
                <a:solidFill>
                  <a:srgbClr val="FFFF00"/>
                </a:solidFill>
              </a:rPr>
              <a:t>0.158203177</a:t>
            </a:r>
            <a:r>
              <a:rPr lang="en-US" sz="2000">
                <a:solidFill>
                  <a:schemeClr val="tx1"/>
                </a:solidFill>
              </a:rPr>
              <a:t>, MAE = </a:t>
            </a:r>
            <a:r>
              <a:rPr lang="en-US" sz="2000">
                <a:solidFill>
                  <a:srgbClr val="FFFF00"/>
                </a:solidFill>
              </a:rPr>
              <a:t>0.43372</a:t>
            </a:r>
          </a:p>
          <a:p>
            <a:pPr marL="915988" algn="just">
              <a:buFont typeface="Arial" pitchFamily="34" charset="0"/>
              <a:buChar char="•"/>
            </a:pPr>
            <a:r>
              <a:rPr lang="en-US" sz="2000" smtClean="0">
                <a:solidFill>
                  <a:schemeClr val="tx1"/>
                </a:solidFill>
              </a:rPr>
              <a:t>Phân khúc xấu nhất: CV = </a:t>
            </a:r>
            <a:r>
              <a:rPr lang="en-US" sz="2000" i="1" smtClean="0">
                <a:solidFill>
                  <a:srgbClr val="FFFF00"/>
                </a:solidFill>
              </a:rPr>
              <a:t>0.226836744</a:t>
            </a:r>
            <a:r>
              <a:rPr lang="en-US" sz="2000" smtClean="0">
                <a:solidFill>
                  <a:schemeClr val="tx1"/>
                </a:solidFill>
              </a:rPr>
              <a:t>, MAE = </a:t>
            </a:r>
            <a:r>
              <a:rPr lang="en-US" sz="2000" i="1" smtClean="0">
                <a:solidFill>
                  <a:srgbClr val="FFFF00"/>
                </a:solidFill>
              </a:rPr>
              <a:t>1.19250</a:t>
            </a:r>
            <a:endParaRPr lang="en-US" sz="2000" smtClean="0">
              <a:solidFill>
                <a:srgbClr val="FFFF00"/>
              </a:solidFill>
            </a:endParaRPr>
          </a:p>
          <a:p>
            <a:pPr marL="915988" algn="just">
              <a:buFont typeface="Arial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So sánh tỉ lệ tăng giảm giữa CV </a:t>
            </a:r>
            <a:r>
              <a:rPr lang="en-US" sz="2000" smtClean="0">
                <a:solidFill>
                  <a:schemeClr val="tx1"/>
                </a:solidFill>
              </a:rPr>
              <a:t>và MAE là tương đối do số lượng dữ liệu thu thập ít, chất lượng chưa tốt.</a:t>
            </a:r>
          </a:p>
          <a:p>
            <a:pPr algn="just"/>
            <a:r>
              <a:rPr lang="en-US" sz="2200">
                <a:solidFill>
                  <a:schemeClr val="tx1"/>
                </a:solidFill>
              </a:rPr>
              <a:t>Với </a:t>
            </a:r>
            <a:r>
              <a:rPr lang="en-US" sz="2200" smtClean="0">
                <a:solidFill>
                  <a:schemeClr val="tx1"/>
                </a:solidFill>
              </a:rPr>
              <a:t>mỗi phân khúc tìm được, MAE cục bộ luôn nhỏ hơn MAE toàn cục. </a:t>
            </a:r>
          </a:p>
          <a:p>
            <a:pPr marL="0" indent="0" algn="just">
              <a:buNone/>
            </a:pPr>
            <a:r>
              <a:rPr lang="en-US" sz="2200" smtClean="0">
                <a:solidFill>
                  <a:srgbClr val="FFFF00"/>
                </a:solidFill>
              </a:rPr>
              <a:t>→ kết quả dự đoán cho trường hợp tìm được phân khúc tốt luôn luôn tốt hơn phương pháp truyền thống.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</a:rPr>
              <a:t>Cần lượng dữ liệu nhiều hơn, tốt hơn để có thể đánh giá khách quan và chính xác hơn.</a:t>
            </a: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82000" cy="51816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400" smtClean="0">
                <a:solidFill>
                  <a:schemeClr val="tx1"/>
                </a:solidFill>
              </a:rPr>
              <a:t>Những gì đạt được:</a:t>
            </a:r>
            <a:endParaRPr lang="en-US" sz="2400" smtClean="0">
              <a:solidFill>
                <a:schemeClr val="tx1"/>
              </a:solidFill>
            </a:endParaRPr>
          </a:p>
          <a:p>
            <a:pPr lvl="1"/>
            <a:r>
              <a:rPr lang="en-US" sz="2000" smtClean="0">
                <a:solidFill>
                  <a:schemeClr val="tx1"/>
                </a:solidFill>
              </a:rPr>
              <a:t>Học </a:t>
            </a:r>
            <a:r>
              <a:rPr lang="en-US" sz="2000" smtClean="0">
                <a:solidFill>
                  <a:schemeClr val="tx1"/>
                </a:solidFill>
              </a:rPr>
              <a:t>hỏi kiến thức về các phương pháp khuyến nghị, </a:t>
            </a:r>
            <a:r>
              <a:rPr lang="en-US" sz="2000" smtClean="0">
                <a:solidFill>
                  <a:schemeClr val="tx1"/>
                </a:solidFill>
              </a:rPr>
              <a:t>một số </a:t>
            </a:r>
            <a:r>
              <a:rPr lang="en-US" sz="2000" smtClean="0">
                <a:solidFill>
                  <a:schemeClr val="tx1"/>
                </a:solidFill>
              </a:rPr>
              <a:t>kỹ thuật cần thiết </a:t>
            </a:r>
            <a:r>
              <a:rPr lang="en-US" sz="2000" smtClean="0">
                <a:solidFill>
                  <a:schemeClr val="tx1"/>
                </a:solidFill>
              </a:rPr>
              <a:t>khác …</a:t>
            </a:r>
            <a:endParaRPr lang="en-US" sz="2000" smtClean="0">
              <a:solidFill>
                <a:schemeClr val="tx1"/>
              </a:solidFill>
            </a:endParaRPr>
          </a:p>
          <a:p>
            <a:pPr lvl="1"/>
            <a:r>
              <a:rPr lang="en-US" sz="2000">
                <a:solidFill>
                  <a:schemeClr val="tx1"/>
                </a:solidFill>
              </a:rPr>
              <a:t>Xây dựng thành công hệ khuyến nghị du lịch </a:t>
            </a:r>
            <a:r>
              <a:rPr lang="en-US" sz="2000" smtClean="0">
                <a:solidFill>
                  <a:schemeClr val="tx1"/>
                </a:solidFill>
              </a:rPr>
              <a:t>dựa trên ngữ </a:t>
            </a:r>
            <a:r>
              <a:rPr lang="en-US" sz="2000" smtClean="0">
                <a:solidFill>
                  <a:schemeClr val="tx1"/>
                </a:solidFill>
              </a:rPr>
              <a:t>cảnh. </a:t>
            </a:r>
          </a:p>
          <a:p>
            <a:pPr lvl="1"/>
            <a:r>
              <a:rPr lang="en-US" sz="2000" smtClean="0"/>
              <a:t>Xây dựng </a:t>
            </a:r>
            <a:r>
              <a:rPr lang="en-US" sz="2000" smtClean="0">
                <a:solidFill>
                  <a:schemeClr val="tx1"/>
                </a:solidFill>
              </a:rPr>
              <a:t>một </a:t>
            </a:r>
            <a:r>
              <a:rPr lang="en-US" sz="2000">
                <a:solidFill>
                  <a:schemeClr val="tx1"/>
                </a:solidFill>
              </a:rPr>
              <a:t>ứng dụng </a:t>
            </a:r>
            <a:r>
              <a:rPr lang="en-US" sz="2000" smtClean="0">
                <a:solidFill>
                  <a:schemeClr val="tx1"/>
                </a:solidFill>
              </a:rPr>
              <a:t>minh họa trên Android.</a:t>
            </a:r>
            <a:endParaRPr lang="en-US" sz="2000" smtClean="0">
              <a:solidFill>
                <a:schemeClr val="tx1"/>
              </a:solidFill>
            </a:endParaRPr>
          </a:p>
          <a:p>
            <a:pPr lvl="1"/>
            <a:endParaRPr lang="en-US" sz="200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Những </a:t>
            </a:r>
            <a:r>
              <a:rPr lang="en-US" sz="2400" smtClean="0">
                <a:solidFill>
                  <a:schemeClr val="tx1"/>
                </a:solidFill>
              </a:rPr>
              <a:t>mặt hạn chế:</a:t>
            </a:r>
            <a:endParaRPr lang="en-US" sz="2400">
              <a:solidFill>
                <a:schemeClr val="tx1"/>
              </a:solidFill>
            </a:endParaRPr>
          </a:p>
          <a:p>
            <a:pPr lvl="1"/>
            <a:r>
              <a:rPr lang="en-US" sz="2000" smtClean="0"/>
              <a:t>Lượng dữ liệu thu thập chưa nhiều, chưa rải đều các đối tượng, chất lượng dữ liệu chưa thật sự tốt.</a:t>
            </a:r>
          </a:p>
          <a:p>
            <a:pPr lvl="1"/>
            <a:r>
              <a:rPr lang="en-US" sz="2000" smtClean="0"/>
              <a:t>Asdasd</a:t>
            </a:r>
          </a:p>
          <a:p>
            <a:pPr lvl="1"/>
            <a:r>
              <a:rPr lang="en-US" sz="2000" smtClean="0"/>
              <a:t>Asdasdas</a:t>
            </a:r>
          </a:p>
          <a:p>
            <a:pPr lvl="1"/>
            <a:r>
              <a:rPr lang="en-US" sz="2000" smtClean="0"/>
              <a:t>mmm</a:t>
            </a:r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và kết </a:t>
            </a:r>
            <a:r>
              <a:rPr lang="en-US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82000" cy="51816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Hướng phát triển:</a:t>
            </a:r>
          </a:p>
          <a:p>
            <a:pPr lvl="1"/>
            <a:r>
              <a:rPr lang="en-US" sz="2000"/>
              <a:t>Nghiên cứu nhiều thuật toán khuyến nghị khác.</a:t>
            </a:r>
          </a:p>
          <a:p>
            <a:pPr lvl="1"/>
            <a:r>
              <a:rPr lang="en-US" sz="2000"/>
              <a:t>Mở rộng hệ khuyến nghị sang các lĩnh vực khác ngoài du lịch: sách vở, phim ảnh …</a:t>
            </a:r>
          </a:p>
          <a:p>
            <a:pPr lvl="1"/>
            <a:r>
              <a:rPr lang="en-US" sz="2000"/>
              <a:t>Xây dựng ứng dụng trên nhiều nền tảng hệ điều hành di động: Windows Phone, iOS …</a:t>
            </a:r>
          </a:p>
          <a:p>
            <a:pPr lvl="1"/>
            <a:r>
              <a:rPr lang="en-US" sz="2000"/>
              <a:t>Xây dựng ứng dụng trên nền tảng web.</a:t>
            </a:r>
          </a:p>
          <a:p>
            <a:pPr lvl="1"/>
            <a:r>
              <a:rPr lang="en-US" sz="2000"/>
              <a:t>Phát triển thêm các chức năng hỗ trợ người du lịch.</a:t>
            </a:r>
          </a:p>
          <a:p>
            <a:pPr lvl="1"/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WordArt 7"/>
          <p:cNvSpPr>
            <a:spLocks noChangeArrowheads="1" noChangeShapeType="1" noTextEdit="1"/>
          </p:cNvSpPr>
          <p:nvPr/>
        </p:nvSpPr>
        <p:spPr bwMode="gray">
          <a:xfrm>
            <a:off x="2514600" y="4800600"/>
            <a:ext cx="6019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Cảm ơn đã chú ý theo dõi </a:t>
            </a:r>
            <a:r>
              <a:rPr lang="en-US" sz="5400" b="1" kern="1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!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15000" y="6221412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57F3D1-8D74-444E-8A8A-ECD70740605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Giới thiệu đề tài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Khảo sát các phương pháp khuyến nghị</a:t>
            </a:r>
            <a:endParaRPr lang="en-US" sz="2400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6000" y="3539866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 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Giới thiệu đề tài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85312" y="5410200"/>
            <a:ext cx="5043367" cy="10156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Hệ khuyến nghị du lịch dựa trên ngữ cảnh </a:t>
            </a:r>
            <a:br>
              <a:rPr lang="en-US" sz="2000" smtClean="0">
                <a:solidFill>
                  <a:schemeClr val="tx1"/>
                </a:solidFill>
              </a:rPr>
            </a:br>
            <a:r>
              <a:rPr lang="en-US" sz="2000" smtClean="0">
                <a:solidFill>
                  <a:schemeClr val="tx1"/>
                </a:solidFill>
              </a:rPr>
              <a:t>+ </a:t>
            </a:r>
            <a:br>
              <a:rPr lang="en-US" sz="2000" smtClean="0">
                <a:solidFill>
                  <a:schemeClr val="tx1"/>
                </a:solidFill>
              </a:rPr>
            </a:br>
            <a:r>
              <a:rPr lang="en-US" sz="2000" smtClean="0">
                <a:solidFill>
                  <a:schemeClr val="tx1"/>
                </a:solidFill>
              </a:rPr>
              <a:t>Điện thoại thông minh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8109" y="4564559"/>
            <a:ext cx="8423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200" i="1" u="sng">
                <a:latin typeface="+mn-lt"/>
              </a:rPr>
              <a:t>Bài toán:</a:t>
            </a:r>
            <a:r>
              <a:rPr lang="en-US" sz="2200">
                <a:latin typeface="+mn-lt"/>
              </a:rPr>
              <a:t> </a:t>
            </a:r>
            <a:r>
              <a:rPr lang="en-US" sz="2200">
                <a:solidFill>
                  <a:srgbClr val="FFC000"/>
                </a:solidFill>
                <a:latin typeface="+mn-lt"/>
              </a:rPr>
              <a:t>gợi ý những điểm du lịch cho du khách tùy theo điều kiện ngữ cảnh của họ.</a:t>
            </a:r>
          </a:p>
        </p:txBody>
      </p:sp>
      <p:pic>
        <p:nvPicPr>
          <p:cNvPr id="1027" name="Picture 3" descr="C:\inetpub\wwwroot\wcf4webservices\imgPlacesResize\4_dinh_doc_l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66801"/>
            <a:ext cx="1522347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EHIEU\Desktop\240176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14" y="1066801"/>
            <a:ext cx="1497339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EHIEU\Desktop\2dded8bff6b48c3a59f09b9ba00863bfHa%20Long%20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28" y="1066801"/>
            <a:ext cx="1497339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EHIEU\Desktop\DSC_139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1"/>
            <a:ext cx="1526879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EHIEU\Desktop\Untitled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65" y="2819400"/>
            <a:ext cx="1021668" cy="168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LEHIEU\Desktop\463px-Symbol_thumbs_up_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06" y="2278742"/>
            <a:ext cx="315913" cy="40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C:\Users\LEHIEU\Desktop\463px-Symbol_thumbs_up_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240" y="2309959"/>
            <a:ext cx="315913" cy="40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8418" y="229649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?</a:t>
            </a:r>
            <a:endParaRPr lang="en-US" b="1"/>
          </a:p>
        </p:txBody>
      </p:sp>
      <p:sp>
        <p:nvSpPr>
          <p:cNvPr id="18" name="TextBox 17"/>
          <p:cNvSpPr txBox="1"/>
          <p:nvPr/>
        </p:nvSpPr>
        <p:spPr>
          <a:xfrm>
            <a:off x="5475108" y="228485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?</a:t>
            </a:r>
            <a:endParaRPr lang="en-US" b="1"/>
          </a:p>
        </p:txBody>
      </p:sp>
      <p:pic>
        <p:nvPicPr>
          <p:cNvPr id="1035" name="Picture 11" descr="C:\Users\LEHIEU\Desktop\lar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46" y="3136900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LEHIEU\Desktop\55da4e3fd181d5103a578b1c6064a470-weather-symbols-clip-ar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58" y="3806620"/>
            <a:ext cx="716242" cy="6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LEHIEU\Desktop\Prime-Time-Clock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54" y="2826538"/>
            <a:ext cx="647146" cy="64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LEHIEU\Desktop\User-Group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19239"/>
            <a:ext cx="790033" cy="7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LEHIEU\Desktop\gold-dollar-sig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30" y="3771900"/>
            <a:ext cx="574675" cy="84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Giới thiệu đề tài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419600" y="10668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Khảo sát các phương pháp khuyến nghị.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9600" y="18288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Khảo sát các kỹ thuật </a:t>
            </a:r>
            <a:br>
              <a:rPr lang="en-US" smtClean="0"/>
            </a:br>
            <a:r>
              <a:rPr lang="en-US" smtClean="0"/>
              <a:t>triển khai.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10501" y="25908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Khảo sát thông tin ngữ cảnh, thông tin các điểm du lịch.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19600" y="41148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Hiện thực hóa hệ thống </a:t>
            </a:r>
            <a:br>
              <a:rPr lang="en-US" smtClean="0"/>
            </a:br>
            <a:r>
              <a:rPr lang="en-US" smtClean="0"/>
              <a:t>và ứng dụng.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408226" y="48768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Thu thập dữ liệu thực tế </a:t>
            </a:r>
            <a:br>
              <a:rPr lang="en-US" smtClean="0"/>
            </a:br>
            <a:r>
              <a:rPr lang="en-US" smtClean="0"/>
              <a:t>từ người dùng.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395716" y="56388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Thực nghiệm và đánh giá.</a:t>
            </a:r>
            <a:endParaRPr lang="en-US"/>
          </a:p>
        </p:txBody>
      </p:sp>
      <p:sp>
        <p:nvSpPr>
          <p:cNvPr id="19" name="Curved Right Arrow 18"/>
          <p:cNvSpPr/>
          <p:nvPr/>
        </p:nvSpPr>
        <p:spPr>
          <a:xfrm>
            <a:off x="3733800" y="1371600"/>
            <a:ext cx="457200" cy="60960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3733800" y="2133600"/>
            <a:ext cx="457200" cy="60960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>
            <a:off x="3733800" y="2895600"/>
            <a:ext cx="457200" cy="60960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3733800" y="4419600"/>
            <a:ext cx="457200" cy="60960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3733800" y="5181600"/>
            <a:ext cx="457200" cy="60960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070" y="3409890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Quá trình thực hiện:</a:t>
            </a:r>
            <a:endParaRPr lang="en-US" sz="2000"/>
          </a:p>
        </p:txBody>
      </p:sp>
      <p:sp>
        <p:nvSpPr>
          <p:cNvPr id="17" name="Rounded Rectangle 16"/>
          <p:cNvSpPr/>
          <p:nvPr/>
        </p:nvSpPr>
        <p:spPr>
          <a:xfrm>
            <a:off x="4395716" y="3352800"/>
            <a:ext cx="3352800" cy="6096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Đưa ra mô hình thực hiện.</a:t>
            </a:r>
            <a:endParaRPr lang="en-US"/>
          </a:p>
        </p:txBody>
      </p:sp>
      <p:sp>
        <p:nvSpPr>
          <p:cNvPr id="18" name="Curved Right Arrow 17"/>
          <p:cNvSpPr/>
          <p:nvPr/>
        </p:nvSpPr>
        <p:spPr>
          <a:xfrm>
            <a:off x="3733800" y="3657600"/>
            <a:ext cx="457200" cy="60960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0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53187"/>
            <a:ext cx="1790700" cy="307975"/>
          </a:xfrm>
        </p:spPr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1272073" y="1663701"/>
            <a:ext cx="762000" cy="665162"/>
            <a:chOff x="1110" y="2656"/>
            <a:chExt cx="1549" cy="1351"/>
          </a:xfrm>
        </p:grpSpPr>
        <p:sp>
          <p:nvSpPr>
            <p:cNvPr id="1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92"/>
          <p:cNvGrpSpPr>
            <a:grpSpLocks/>
          </p:cNvGrpSpPr>
          <p:nvPr/>
        </p:nvGrpSpPr>
        <p:grpSpPr bwMode="auto">
          <a:xfrm>
            <a:off x="1272073" y="2578101"/>
            <a:ext cx="762000" cy="665162"/>
            <a:chOff x="3174" y="2656"/>
            <a:chExt cx="1549" cy="1351"/>
          </a:xfrm>
        </p:grpSpPr>
        <p:sp>
          <p:nvSpPr>
            <p:cNvPr id="2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Line 96"/>
          <p:cNvSpPr>
            <a:spLocks noChangeShapeType="1"/>
          </p:cNvSpPr>
          <p:nvPr/>
        </p:nvSpPr>
        <p:spPr bwMode="auto">
          <a:xfrm>
            <a:off x="1881673" y="22733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2286000" y="1685926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Giới thiệu đề tài</a:t>
            </a:r>
            <a:endParaRPr lang="en-US" sz="2400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gray">
          <a:xfrm>
            <a:off x="1468923" y="17621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29" name="Line 99"/>
          <p:cNvSpPr>
            <a:spLocks noChangeShapeType="1"/>
          </p:cNvSpPr>
          <p:nvPr/>
        </p:nvSpPr>
        <p:spPr bwMode="auto">
          <a:xfrm>
            <a:off x="1881673" y="3187701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2286000" y="2600326"/>
            <a:ext cx="5662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FFFF00"/>
                </a:solidFill>
              </a:rPr>
              <a:t>Khảo sát các phương pháp khuyến nghị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gray">
          <a:xfrm>
            <a:off x="1468923" y="26765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32" name="Group 102"/>
          <p:cNvGrpSpPr>
            <a:grpSpLocks/>
          </p:cNvGrpSpPr>
          <p:nvPr/>
        </p:nvGrpSpPr>
        <p:grpSpPr bwMode="auto">
          <a:xfrm>
            <a:off x="1272073" y="3470276"/>
            <a:ext cx="762000" cy="665162"/>
            <a:chOff x="1110" y="2656"/>
            <a:chExt cx="1549" cy="1351"/>
          </a:xfrm>
        </p:grpSpPr>
        <p:sp>
          <p:nvSpPr>
            <p:cNvPr id="3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272073" y="4384676"/>
            <a:ext cx="762000" cy="665162"/>
            <a:chOff x="3174" y="2656"/>
            <a:chExt cx="1549" cy="1351"/>
          </a:xfrm>
        </p:grpSpPr>
        <p:sp>
          <p:nvSpPr>
            <p:cNvPr id="37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Line 110"/>
          <p:cNvSpPr>
            <a:spLocks noChangeShapeType="1"/>
          </p:cNvSpPr>
          <p:nvPr/>
        </p:nvSpPr>
        <p:spPr bwMode="auto">
          <a:xfrm>
            <a:off x="1881673" y="4079876"/>
            <a:ext cx="6066454" cy="5556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11"/>
          <p:cNvSpPr txBox="1">
            <a:spLocks noChangeArrowheads="1"/>
          </p:cNvSpPr>
          <p:nvPr/>
        </p:nvSpPr>
        <p:spPr bwMode="auto">
          <a:xfrm>
            <a:off x="2285999" y="3470276"/>
            <a:ext cx="4294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200" smtClean="0"/>
              <a:t>Phương pháp thu giảm số chiều</a:t>
            </a:r>
            <a:endParaRPr lang="en-US" sz="2200"/>
          </a:p>
        </p:txBody>
      </p:sp>
      <p:sp>
        <p:nvSpPr>
          <p:cNvPr id="42" name="Text Box 112"/>
          <p:cNvSpPr txBox="1">
            <a:spLocks noChangeArrowheads="1"/>
          </p:cNvSpPr>
          <p:nvPr/>
        </p:nvSpPr>
        <p:spPr bwMode="gray">
          <a:xfrm>
            <a:off x="1468923" y="35687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43" name="Line 113"/>
          <p:cNvSpPr>
            <a:spLocks noChangeShapeType="1"/>
          </p:cNvSpPr>
          <p:nvPr/>
        </p:nvSpPr>
        <p:spPr bwMode="auto">
          <a:xfrm>
            <a:off x="1881673" y="4994276"/>
            <a:ext cx="6066454" cy="4423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4"/>
          <p:cNvSpPr txBox="1">
            <a:spLocks noChangeArrowheads="1"/>
          </p:cNvSpPr>
          <p:nvPr/>
        </p:nvSpPr>
        <p:spPr bwMode="auto">
          <a:xfrm>
            <a:off x="2286000" y="4406901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Hiện thực hóa</a:t>
            </a:r>
            <a:endParaRPr lang="en-US" sz="2400"/>
          </a:p>
        </p:txBody>
      </p:sp>
      <p:sp>
        <p:nvSpPr>
          <p:cNvPr id="45" name="Text Box 115"/>
          <p:cNvSpPr txBox="1">
            <a:spLocks noChangeArrowheads="1"/>
          </p:cNvSpPr>
          <p:nvPr/>
        </p:nvSpPr>
        <p:spPr bwMode="gray">
          <a:xfrm>
            <a:off x="1468923" y="448310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4</a:t>
            </a:r>
          </a:p>
        </p:txBody>
      </p:sp>
      <p:grpSp>
        <p:nvGrpSpPr>
          <p:cNvPr id="49" name="Group 106"/>
          <p:cNvGrpSpPr>
            <a:grpSpLocks/>
          </p:cNvGrpSpPr>
          <p:nvPr/>
        </p:nvGrpSpPr>
        <p:grpSpPr bwMode="auto">
          <a:xfrm>
            <a:off x="1272073" y="5278438"/>
            <a:ext cx="762000" cy="665162"/>
            <a:chOff x="3174" y="2656"/>
            <a:chExt cx="1549" cy="1351"/>
          </a:xfrm>
        </p:grpSpPr>
        <p:sp>
          <p:nvSpPr>
            <p:cNvPr id="50" name="AutoShape 107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8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09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Line 113"/>
          <p:cNvSpPr>
            <a:spLocks noChangeShapeType="1"/>
          </p:cNvSpPr>
          <p:nvPr/>
        </p:nvSpPr>
        <p:spPr bwMode="auto">
          <a:xfrm>
            <a:off x="1881673" y="5888038"/>
            <a:ext cx="6066454" cy="48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2286000" y="5300663"/>
            <a:ext cx="29931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smtClean="0"/>
              <a:t>Đánh giá và kết luận</a:t>
            </a:r>
            <a:endParaRPr lang="en-US" sz="2400"/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gray">
          <a:xfrm>
            <a:off x="1467836" y="537686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/>
              <a:t>5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Phương pháp khuyến nghị hai chiều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Các hệ thống khuyến nghị truyền thống chỉ quan tâm 2 yếu tố (2 chiều): người dùng và đối tượng cần được khuyến nghị.</a:t>
            </a:r>
          </a:p>
          <a:p>
            <a:pPr marL="0" indent="0" algn="just">
              <a:buNone/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19400" y="2387181"/>
            <a:ext cx="3786613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400" i="1" smtClean="0">
                <a:solidFill>
                  <a:schemeClr val="tx1"/>
                </a:solidFill>
              </a:rPr>
              <a:t>(Users </a:t>
            </a:r>
            <a:r>
              <a:rPr lang="en-US" sz="2400">
                <a:solidFill>
                  <a:schemeClr val="tx1"/>
                </a:solidFill>
              </a:rPr>
              <a:t>x</a:t>
            </a:r>
            <a:r>
              <a:rPr lang="en-US" sz="2400" i="1">
                <a:solidFill>
                  <a:schemeClr val="tx1"/>
                </a:solidFill>
              </a:rPr>
              <a:t> Items) </a:t>
            </a:r>
            <a:r>
              <a:rPr lang="en-US" sz="2400" i="1">
                <a:solidFill>
                  <a:schemeClr val="tx1"/>
                </a:solidFill>
                <a:sym typeface="Wingdings"/>
              </a:rPr>
              <a:t></a:t>
            </a:r>
            <a:r>
              <a:rPr lang="en-US" sz="2400" i="1">
                <a:solidFill>
                  <a:schemeClr val="tx1"/>
                </a:solidFill>
              </a:rPr>
              <a:t> Ratings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341887"/>
              </p:ext>
            </p:extLst>
          </p:nvPr>
        </p:nvGraphicFramePr>
        <p:xfrm>
          <a:off x="1295401" y="3577784"/>
          <a:ext cx="6629399" cy="282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7"/>
                <a:gridCol w="947057"/>
                <a:gridCol w="947057"/>
                <a:gridCol w="947057"/>
                <a:gridCol w="947057"/>
                <a:gridCol w="947057"/>
                <a:gridCol w="947057"/>
              </a:tblGrid>
              <a:tr h="403288">
                <a:tc>
                  <a:txBody>
                    <a:bodyPr/>
                    <a:lstStyle/>
                    <a:p>
                      <a:pPr algn="ctr"/>
                      <a:endParaRPr lang="en-US" sz="1900" b="1">
                        <a:solidFill>
                          <a:schemeClr val="tx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/>
                        <a:t>i</a:t>
                      </a:r>
                      <a:r>
                        <a:rPr lang="en-US" sz="1900" b="1" baseline="-25000" smtClean="0"/>
                        <a:t>1</a:t>
                      </a:r>
                      <a:endParaRPr lang="en-US" sz="1900" b="1" baseline="-25000"/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/>
                        <a:t>…</a:t>
                      </a:r>
                      <a:endParaRPr lang="en-US" sz="1900" b="1"/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/>
                        <a:t>i</a:t>
                      </a:r>
                      <a:r>
                        <a:rPr lang="en-US" sz="1900" b="1" baseline="-25000" smtClean="0"/>
                        <a:t>m</a:t>
                      </a:r>
                      <a:endParaRPr lang="en-US" sz="1900" b="1" baseline="-25000"/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/>
                        <a:t>…</a:t>
                      </a:r>
                      <a:endParaRPr lang="en-US" sz="1900" b="1"/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/>
                        <a:t>…</a:t>
                      </a:r>
                      <a:endParaRPr lang="en-US" sz="1900" b="1"/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/>
                        <a:t>i</a:t>
                      </a:r>
                      <a:r>
                        <a:rPr lang="en-US" sz="1900" b="1" baseline="-25000" smtClean="0"/>
                        <a:t>M</a:t>
                      </a:r>
                      <a:endParaRPr lang="en-US" sz="1900" b="1" baseline="-25000"/>
                    </a:p>
                  </a:txBody>
                  <a:tcPr marL="99441" marR="99441" marT="49721" marB="49721"/>
                </a:tc>
              </a:tr>
              <a:tr h="403288"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tx1"/>
                          </a:solidFill>
                        </a:rPr>
                        <a:t>u</a:t>
                      </a:r>
                      <a:r>
                        <a:rPr lang="en-US" sz="1900" b="1" baseline="-250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900" b="1" baseline="-25000">
                        <a:solidFill>
                          <a:schemeClr val="tx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</a:tr>
              <a:tr h="403288"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tx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</a:tr>
              <a:tr h="4032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baseline="0" smtClean="0">
                          <a:solidFill>
                            <a:schemeClr val="tx1"/>
                          </a:solidFill>
                        </a:rPr>
                        <a:t>u</a:t>
                      </a:r>
                      <a:r>
                        <a:rPr lang="en-US" sz="1900" b="1" baseline="-25000" smtClean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marL="99441" marR="99441" marT="49721" marB="4972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</a:tr>
              <a:tr h="403288"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tx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tx2"/>
                    </a:solidFill>
                  </a:tcPr>
                </a:tc>
              </a:tr>
              <a:tr h="403288"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tx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</a:tr>
              <a:tr h="403288"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tx1"/>
                          </a:solidFill>
                        </a:rPr>
                        <a:t>u</a:t>
                      </a:r>
                      <a:r>
                        <a:rPr lang="en-US" sz="1900" b="1" baseline="-25000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1900" b="1" baseline="-25000">
                        <a:solidFill>
                          <a:schemeClr val="tx1"/>
                        </a:solidFill>
                      </a:endParaRPr>
                    </a:p>
                  </a:txBody>
                  <a:tcPr marL="99441" marR="99441" marT="49721" marB="4972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900" b="1">
                        <a:solidFill>
                          <a:schemeClr val="bg1"/>
                        </a:solidFill>
                      </a:endParaRPr>
                    </a:p>
                  </a:txBody>
                  <a:tcPr marL="99441" marR="99441" marT="49721" marB="49721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657600" y="3124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Địa điểm du lịch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48006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 khách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Phương pháp khuyến nghị hai chiều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181600"/>
          </a:xfrm>
        </p:spPr>
        <p:txBody>
          <a:bodyPr/>
          <a:lstStyle/>
          <a:p>
            <a:pPr algn="just"/>
            <a:r>
              <a:rPr lang="en-US" sz="2400" smtClean="0">
                <a:solidFill>
                  <a:schemeClr val="tx1"/>
                </a:solidFill>
              </a:rPr>
              <a:t>Khuyến nghị dựa trên nội dung </a:t>
            </a:r>
            <a:r>
              <a:rPr lang="en-US" sz="2400" i="1" smtClean="0">
                <a:solidFill>
                  <a:srgbClr val="FFC000"/>
                </a:solidFill>
              </a:rPr>
              <a:t>(content-based)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400" smtClean="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Khuyến nghị bằng cách đánh giá độ tương đồng </a:t>
            </a:r>
            <a:r>
              <a:rPr lang="en-US" sz="2400" i="1" smtClean="0">
                <a:solidFill>
                  <a:srgbClr val="FFC000"/>
                </a:solidFill>
              </a:rPr>
              <a:t>(collaborative)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Khuyến nghị dựa trên kinh nghiệm </a:t>
            </a:r>
            <a:r>
              <a:rPr lang="en-US" i="1" smtClean="0">
                <a:solidFill>
                  <a:srgbClr val="FFC000"/>
                </a:solidFill>
              </a:rPr>
              <a:t>(memory-based)</a:t>
            </a:r>
            <a:r>
              <a:rPr lang="en-US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Khuyến nghị dựa trên mô hình </a:t>
            </a:r>
            <a:r>
              <a:rPr lang="en-US" i="1" smtClean="0">
                <a:solidFill>
                  <a:srgbClr val="FFC000"/>
                </a:solidFill>
              </a:rPr>
              <a:t>(model-based)</a:t>
            </a:r>
            <a:r>
              <a:rPr lang="en-US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Arial" pitchFamily="34" charset="0"/>
              <a:buChar char="•"/>
            </a:pPr>
            <a:endParaRPr lang="en-US" smtClean="0">
              <a:solidFill>
                <a:schemeClr val="tx1"/>
              </a:solidFill>
            </a:endParaRPr>
          </a:p>
          <a:p>
            <a:pPr algn="just"/>
            <a:r>
              <a:rPr lang="en-US" sz="2400" smtClean="0">
                <a:solidFill>
                  <a:schemeClr val="tx1"/>
                </a:solidFill>
              </a:rPr>
              <a:t>Khuyến nghị lai </a:t>
            </a:r>
            <a:r>
              <a:rPr lang="en-US" sz="2400" i="1" smtClean="0">
                <a:solidFill>
                  <a:srgbClr val="FFC000"/>
                </a:solidFill>
              </a:rPr>
              <a:t>(hybrid)</a:t>
            </a:r>
            <a:r>
              <a:rPr lang="en-US" sz="2400" smtClean="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Phương pháp khuyến nghị hai chiều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http://www.uit.edu.vn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6" y="1447800"/>
            <a:ext cx="2255137" cy="193297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6" y="4038600"/>
            <a:ext cx="2255137" cy="1981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63" y="4032913"/>
            <a:ext cx="2255137" cy="1986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63" y="1447800"/>
            <a:ext cx="2255137" cy="19444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924580"/>
            <a:ext cx="922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u="sng" smtClean="0"/>
              <a:t>Ví dụ:</a:t>
            </a:r>
            <a:endParaRPr lang="en-US" sz="2200" i="1" u="sn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3117-1AE7-4ACC-839B-C69B4E3F6E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12923" y="339222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Khuyến nghị sách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35723" y="604176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Khuyến nghị phim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34000" y="339222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Khuyến nghị video clip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62600" y="60203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Khuyến nghị nhạc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219d">
  <a:themeElements>
    <a:clrScheme name="217tgp_cube_dark 3">
      <a:dk1>
        <a:srgbClr val="969696"/>
      </a:dk1>
      <a:lt1>
        <a:srgbClr val="FFFFFF"/>
      </a:lt1>
      <a:dk2>
        <a:srgbClr val="3F1F53"/>
      </a:dk2>
      <a:lt2>
        <a:srgbClr val="F3CC9D"/>
      </a:lt2>
      <a:accent1>
        <a:srgbClr val="557FE7"/>
      </a:accent1>
      <a:accent2>
        <a:srgbClr val="84ACCA"/>
      </a:accent2>
      <a:accent3>
        <a:srgbClr val="AFABB3"/>
      </a:accent3>
      <a:accent4>
        <a:srgbClr val="DADADA"/>
      </a:accent4>
      <a:accent5>
        <a:srgbClr val="B4C0F1"/>
      </a:accent5>
      <a:accent6>
        <a:srgbClr val="779BB7"/>
      </a:accent6>
      <a:hlink>
        <a:srgbClr val="9351C9"/>
      </a:hlink>
      <a:folHlink>
        <a:srgbClr val="3EB2AC"/>
      </a:folHlink>
    </a:clrScheme>
    <a:fontScheme name="217tgp_cube_d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17tgp_cub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2">
        <a:dk1>
          <a:srgbClr val="969696"/>
        </a:dk1>
        <a:lt1>
          <a:srgbClr val="FFFFFF"/>
        </a:lt1>
        <a:dk2>
          <a:srgbClr val="0A2068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BB9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DD873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3">
        <a:dk1>
          <a:srgbClr val="969696"/>
        </a:dk1>
        <a:lt1>
          <a:srgbClr val="FFFFFF"/>
        </a:lt1>
        <a:dk2>
          <a:srgbClr val="3F1F53"/>
        </a:dk2>
        <a:lt2>
          <a:srgbClr val="F3CC9D"/>
        </a:lt2>
        <a:accent1>
          <a:srgbClr val="557FE7"/>
        </a:accent1>
        <a:accent2>
          <a:srgbClr val="84ACCA"/>
        </a:accent2>
        <a:accent3>
          <a:srgbClr val="AFABB3"/>
        </a:accent3>
        <a:accent4>
          <a:srgbClr val="DADADA"/>
        </a:accent4>
        <a:accent5>
          <a:srgbClr val="B4C0F1"/>
        </a:accent5>
        <a:accent6>
          <a:srgbClr val="779BB7"/>
        </a:accent6>
        <a:hlink>
          <a:srgbClr val="9351C9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cdb2004219d</Template>
  <TotalTime>2971</TotalTime>
  <Words>1808</Words>
  <Application>Microsoft Office PowerPoint</Application>
  <PresentationFormat>On-screen Show (4:3)</PresentationFormat>
  <Paragraphs>531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cdb2004219d</vt:lpstr>
      <vt:lpstr>ỨNG DỤNG HỖ TRỢ KHÁCH DU LỊCH TRÊN ANDROID</vt:lpstr>
      <vt:lpstr>Nội dung trình bày</vt:lpstr>
      <vt:lpstr>PowerPoint Presentation</vt:lpstr>
      <vt:lpstr>Giới thiệu đề tài</vt:lpstr>
      <vt:lpstr>Giới thiệu đề tài</vt:lpstr>
      <vt:lpstr>PowerPoint Presentation</vt:lpstr>
      <vt:lpstr>Phương pháp khuyến nghị hai chiều</vt:lpstr>
      <vt:lpstr>Phương pháp khuyến nghị hai chiều</vt:lpstr>
      <vt:lpstr>Phương pháp khuyến nghị hai chiều</vt:lpstr>
      <vt:lpstr>Phương pháp khuyến nghị nhiều chiều</vt:lpstr>
      <vt:lpstr>Phương pháp khuyến nghị nhiều chiều</vt:lpstr>
      <vt:lpstr>Phương pháp khuyến nghị nhiều chiều</vt:lpstr>
      <vt:lpstr>Phương pháp khuyến nghị nhiều chiều</vt:lpstr>
      <vt:lpstr>PowerPoint Presentation</vt:lpstr>
      <vt:lpstr>Phương pháp thu giảm số chiều</vt:lpstr>
      <vt:lpstr>Phương pháp thu giảm số chiều </vt:lpstr>
      <vt:lpstr>Phương pháp thu giảm số chiều </vt:lpstr>
      <vt:lpstr>PowerPoint Presentation</vt:lpstr>
      <vt:lpstr>Hiện thực hóa</vt:lpstr>
      <vt:lpstr>Hiện thực hóa</vt:lpstr>
      <vt:lpstr>PowerPoint Presentation</vt:lpstr>
      <vt:lpstr>Đánh giá và kết luận</vt:lpstr>
      <vt:lpstr>Đánh giá và kết luận</vt:lpstr>
      <vt:lpstr>Đánh giá và kết luận</vt:lpstr>
      <vt:lpstr>PowerPoint Presentation</vt:lpstr>
      <vt:lpstr>Đánh giá và kết luận</vt:lpstr>
      <vt:lpstr>Đánh giá và kết luận</vt:lpstr>
      <vt:lpstr>Đánh giá và kết luận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LEHIEU</dc:creator>
  <cp:lastModifiedBy>LEHIEU</cp:lastModifiedBy>
  <cp:revision>351</cp:revision>
  <dcterms:created xsi:type="dcterms:W3CDTF">2012-01-30T05:10:08Z</dcterms:created>
  <dcterms:modified xsi:type="dcterms:W3CDTF">2012-02-18T14:21:40Z</dcterms:modified>
</cp:coreProperties>
</file>